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338" r:id="rId3"/>
    <p:sldId id="351" r:id="rId4"/>
    <p:sldId id="352" r:id="rId5"/>
    <p:sldId id="353" r:id="rId6"/>
    <p:sldId id="354" r:id="rId7"/>
    <p:sldId id="356" r:id="rId8"/>
    <p:sldId id="340" r:id="rId9"/>
    <p:sldId id="339" r:id="rId10"/>
    <p:sldId id="341" r:id="rId11"/>
    <p:sldId id="342" r:id="rId12"/>
    <p:sldId id="359" r:id="rId13"/>
    <p:sldId id="355" r:id="rId14"/>
    <p:sldId id="357" r:id="rId15"/>
    <p:sldId id="360" r:id="rId16"/>
    <p:sldId id="358" r:id="rId17"/>
    <p:sldId id="343" r:id="rId18"/>
    <p:sldId id="347" r:id="rId19"/>
    <p:sldId id="307" r:id="rId20"/>
    <p:sldId id="345" r:id="rId21"/>
    <p:sldId id="292" r:id="rId22"/>
    <p:sldId id="293" r:id="rId23"/>
    <p:sldId id="294" r:id="rId24"/>
    <p:sldId id="295" r:id="rId25"/>
    <p:sldId id="297" r:id="rId26"/>
    <p:sldId id="298" r:id="rId27"/>
    <p:sldId id="299" r:id="rId28"/>
    <p:sldId id="296" r:id="rId29"/>
    <p:sldId id="308" r:id="rId30"/>
    <p:sldId id="335" r:id="rId31"/>
    <p:sldId id="336" r:id="rId32"/>
    <p:sldId id="337" r:id="rId33"/>
    <p:sldId id="349" r:id="rId34"/>
    <p:sldId id="344" r:id="rId35"/>
    <p:sldId id="300" r:id="rId36"/>
    <p:sldId id="289" r:id="rId37"/>
    <p:sldId id="291" r:id="rId38"/>
    <p:sldId id="303" r:id="rId39"/>
    <p:sldId id="301" r:id="rId40"/>
    <p:sldId id="306" r:id="rId41"/>
    <p:sldId id="309" r:id="rId42"/>
    <p:sldId id="305" r:id="rId43"/>
    <p:sldId id="302" r:id="rId44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30BD3060-722E-5447-B5B2-51BAFE29E117}">
          <p14:sldIdLst>
            <p14:sldId id="256"/>
            <p14:sldId id="338"/>
            <p14:sldId id="351"/>
            <p14:sldId id="352"/>
            <p14:sldId id="353"/>
            <p14:sldId id="354"/>
            <p14:sldId id="356"/>
            <p14:sldId id="340"/>
            <p14:sldId id="339"/>
            <p14:sldId id="341"/>
            <p14:sldId id="342"/>
            <p14:sldId id="359"/>
            <p14:sldId id="355"/>
            <p14:sldId id="357"/>
            <p14:sldId id="360"/>
            <p14:sldId id="358"/>
            <p14:sldId id="343"/>
            <p14:sldId id="347"/>
            <p14:sldId id="307"/>
            <p14:sldId id="345"/>
            <p14:sldId id="292"/>
            <p14:sldId id="293"/>
            <p14:sldId id="294"/>
            <p14:sldId id="295"/>
            <p14:sldId id="297"/>
            <p14:sldId id="298"/>
            <p14:sldId id="299"/>
            <p14:sldId id="296"/>
            <p14:sldId id="308"/>
            <p14:sldId id="335"/>
            <p14:sldId id="336"/>
            <p14:sldId id="337"/>
            <p14:sldId id="349"/>
            <p14:sldId id="344"/>
            <p14:sldId id="300"/>
            <p14:sldId id="289"/>
            <p14:sldId id="291"/>
            <p14:sldId id="303"/>
            <p14:sldId id="301"/>
            <p14:sldId id="306"/>
            <p14:sldId id="309"/>
            <p14:sldId id="305"/>
            <p14:sldId id="3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/>
    <p:restoredTop sz="94682"/>
  </p:normalViewPr>
  <p:slideViewPr>
    <p:cSldViewPr snapToGrid="0" snapToObjects="1">
      <p:cViewPr varScale="1">
        <p:scale>
          <a:sx n="77" d="100"/>
          <a:sy n="77" d="100"/>
        </p:scale>
        <p:origin x="88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3.png>
</file>

<file path=ppt/media/image4.tiff>
</file>

<file path=ppt/media/image5.png>
</file>

<file path=ppt/media/image6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F6C5F5-9E55-724E-9936-80A879AFFFB7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94ABF-C5AA-624B-B3F8-A436392B2D1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28173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5127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61359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https://</a:t>
            </a:r>
            <a:r>
              <a:rPr lang="en-US" dirty="0" err="1"/>
              <a:t>projects.fivethirtyeight.com</a:t>
            </a:r>
            <a:r>
              <a:rPr lang="en-US" dirty="0"/>
              <a:t>/2016-election-forecast/</a:t>
            </a:r>
            <a:r>
              <a:rPr lang="en-US" dirty="0" err="1"/>
              <a:t>wisconsin</a:t>
            </a:r>
            <a:r>
              <a:rPr lang="en-US" dirty="0"/>
              <a:t>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3334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From: https://</a:t>
            </a:r>
            <a:r>
              <a:rPr lang="en-US" dirty="0" err="1"/>
              <a:t>www.nytimes.com</a:t>
            </a:r>
            <a:r>
              <a:rPr lang="en-US" dirty="0"/>
              <a:t>/elections/results/</a:t>
            </a:r>
            <a:r>
              <a:rPr lang="en-US" dirty="0" err="1"/>
              <a:t>wisconsin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70713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from: https://</a:t>
            </a:r>
            <a:r>
              <a:rPr lang="en-US" dirty="0" err="1"/>
              <a:t>projects.fivethirtyeight.com</a:t>
            </a:r>
            <a:r>
              <a:rPr lang="en-US" dirty="0"/>
              <a:t>/2016-election-forecast/</a:t>
            </a:r>
            <a:r>
              <a:rPr lang="en-US" dirty="0" err="1"/>
              <a:t>wisconsin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9013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from: https://</a:t>
            </a:r>
            <a:r>
              <a:rPr lang="en-US" dirty="0" err="1"/>
              <a:t>projects.fivethirtyeight.com</a:t>
            </a:r>
            <a:r>
              <a:rPr lang="en-US" dirty="0"/>
              <a:t>/2016-election-forecast/</a:t>
            </a:r>
            <a:r>
              <a:rPr lang="en-US" dirty="0" err="1"/>
              <a:t>wisconsin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6993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from: https://</a:t>
            </a:r>
            <a:r>
              <a:rPr lang="en-US" dirty="0" err="1"/>
              <a:t>projects.fivethirtyeight.com</a:t>
            </a:r>
            <a:r>
              <a:rPr lang="en-US" dirty="0"/>
              <a:t>/2016-election-forecast/</a:t>
            </a:r>
            <a:r>
              <a:rPr lang="en-US" dirty="0" err="1"/>
              <a:t>wisconsin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69935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from: https://</a:t>
            </a:r>
            <a:r>
              <a:rPr lang="en-US" dirty="0" err="1"/>
              <a:t>projects.fivethirtyeight.com</a:t>
            </a:r>
            <a:r>
              <a:rPr lang="en-US" dirty="0"/>
              <a:t>/2016-election-forecast/</a:t>
            </a:r>
            <a:r>
              <a:rPr lang="en-US" dirty="0" err="1"/>
              <a:t>wisconsin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36993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www.nytimes.com</a:t>
            </a:r>
            <a:r>
              <a:rPr lang="en-US" dirty="0"/>
              <a:t>/2017/05/31/upshot/a-2016-review-why-key-state-polls-were-wrong-about-trump.html</a:t>
            </a:r>
          </a:p>
          <a:p>
            <a:r>
              <a:rPr lang="en-US" dirty="0"/>
              <a:t>http://</a:t>
            </a:r>
            <a:r>
              <a:rPr lang="en-US" dirty="0" err="1"/>
              <a:t>www.aapor.org</a:t>
            </a:r>
            <a:r>
              <a:rPr lang="en-US" dirty="0"/>
              <a:t>/Education-Resources/Reports/An-Evaluation-of-2016-Election-Polls-in-the-U-S.aspx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5620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www.nytimes.com</a:t>
            </a:r>
            <a:r>
              <a:rPr lang="en-US" dirty="0"/>
              <a:t>/2017/05/31/upshot/a-2016-review-why-key-state-polls-were-wrong-about-trump.html</a:t>
            </a:r>
          </a:p>
          <a:p>
            <a:r>
              <a:rPr lang="en-US" dirty="0"/>
              <a:t>http://</a:t>
            </a:r>
            <a:r>
              <a:rPr lang="en-US" dirty="0" err="1"/>
              <a:t>www.aapor.org</a:t>
            </a:r>
            <a:r>
              <a:rPr lang="en-US" dirty="0"/>
              <a:t>/Education-Resources/Reports/An-Evaluation-of-2016-Election-Polls-in-the-U-S.aspx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55620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37267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8715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42990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9048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7156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07710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8246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983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245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0969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8191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C1235-12CA-604D-8024-31DC8E2F3033}" type="datetimeFigureOut">
              <a:rPr lang="nl-NL" smtClean="0"/>
              <a:t>17-10-2022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F0F6AF-3056-A541-B6A1-9D631B9DB4E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43614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9870219" cy="2387600"/>
          </a:xfrm>
        </p:spPr>
        <p:txBody>
          <a:bodyPr>
            <a:normAutofit fontScale="90000"/>
          </a:bodyPr>
          <a:lstStyle/>
          <a:p>
            <a:r>
              <a:rPr lang="nl-NL" dirty="0"/>
              <a:t>Survey analysis</a:t>
            </a:r>
            <a:br>
              <a:rPr lang="nl-NL" dirty="0"/>
            </a:br>
            <a:r>
              <a:rPr lang="nl-NL" dirty="0"/>
              <a:t>week 7</a:t>
            </a:r>
            <a:br>
              <a:rPr lang="nl-NL" dirty="0"/>
            </a:br>
            <a:r>
              <a:rPr lang="nl-NL" dirty="0"/>
              <a:t>“ratio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regression</a:t>
            </a:r>
            <a:r>
              <a:rPr lang="nl-NL" dirty="0"/>
              <a:t> </a:t>
            </a:r>
            <a:r>
              <a:rPr lang="nl-NL" dirty="0" err="1"/>
              <a:t>estimation</a:t>
            </a:r>
            <a:r>
              <a:rPr lang="nl-NL" dirty="0"/>
              <a:t>”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756462"/>
            <a:ext cx="9144000" cy="1655762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chemeClr val="bg1">
                    <a:lumMod val="65000"/>
                  </a:schemeClr>
                </a:solidFill>
              </a:rPr>
              <a:t>© Peter Lugtig</a:t>
            </a:r>
          </a:p>
          <a:p>
            <a:endParaRPr lang="nl-NL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373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so</a:t>
            </a:r>
            <a:r>
              <a:rPr lang="nl-NL" dirty="0"/>
              <a:t> </a:t>
            </a:r>
            <a:r>
              <a:rPr lang="nl-NL" dirty="0" err="1"/>
              <a:t>often</a:t>
            </a:r>
            <a:r>
              <a:rPr lang="nl-NL" dirty="0"/>
              <a:t> in cluster samples?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We </a:t>
            </a:r>
            <a:r>
              <a:rPr lang="nl-NL" dirty="0" err="1"/>
              <a:t>often</a:t>
            </a:r>
            <a:r>
              <a:rPr lang="nl-NL" dirty="0"/>
              <a:t>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much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individuals</a:t>
            </a:r>
            <a:endParaRPr lang="nl-NL" dirty="0"/>
          </a:p>
          <a:p>
            <a:r>
              <a:rPr lang="nl-NL" dirty="0"/>
              <a:t>But we do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clusters</a:t>
            </a:r>
          </a:p>
          <a:p>
            <a:pPr lvl="1"/>
            <a:r>
              <a:rPr lang="nl-NL" dirty="0"/>
              <a:t>Public sources:</a:t>
            </a:r>
          </a:p>
          <a:p>
            <a:pPr lvl="2"/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size</a:t>
            </a:r>
            <a:endParaRPr lang="nl-NL" dirty="0"/>
          </a:p>
          <a:p>
            <a:pPr lvl="2"/>
            <a:r>
              <a:rPr lang="nl-NL" dirty="0" err="1"/>
              <a:t>income</a:t>
            </a:r>
            <a:r>
              <a:rPr lang="nl-NL" dirty="0"/>
              <a:t>, </a:t>
            </a:r>
            <a:r>
              <a:rPr lang="nl-NL" dirty="0" err="1"/>
              <a:t>employment</a:t>
            </a:r>
            <a:r>
              <a:rPr lang="nl-NL" dirty="0"/>
              <a:t> </a:t>
            </a:r>
          </a:p>
          <a:p>
            <a:pPr lvl="2"/>
            <a:r>
              <a:rPr lang="nl-NL" dirty="0"/>
              <a:t>Gender, </a:t>
            </a:r>
            <a:r>
              <a:rPr lang="nl-NL" dirty="0" err="1"/>
              <a:t>age</a:t>
            </a:r>
            <a:r>
              <a:rPr lang="nl-NL" dirty="0"/>
              <a:t> </a:t>
            </a:r>
            <a:r>
              <a:rPr lang="nl-NL" dirty="0" err="1"/>
              <a:t>distribution</a:t>
            </a:r>
            <a:endParaRPr lang="nl-NL" dirty="0"/>
          </a:p>
          <a:p>
            <a:pPr lvl="2"/>
            <a:r>
              <a:rPr lang="nl-NL" dirty="0"/>
              <a:t>Etc.</a:t>
            </a:r>
          </a:p>
          <a:p>
            <a:r>
              <a:rPr lang="nl-NL" dirty="0"/>
              <a:t>Is Y </a:t>
            </a:r>
            <a:r>
              <a:rPr lang="nl-NL" dirty="0" err="1"/>
              <a:t>strongly</a:t>
            </a:r>
            <a:r>
              <a:rPr lang="nl-NL" dirty="0"/>
              <a:t> </a:t>
            </a:r>
            <a:r>
              <a:rPr lang="nl-NL" dirty="0" err="1"/>
              <a:t>correlated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these?</a:t>
            </a:r>
          </a:p>
          <a:p>
            <a:pPr lvl="1"/>
            <a:r>
              <a:rPr lang="nl-NL" dirty="0" err="1"/>
              <a:t>And</a:t>
            </a:r>
            <a:r>
              <a:rPr lang="nl-NL" dirty="0"/>
              <a:t> a ratio </a:t>
            </a:r>
            <a:r>
              <a:rPr lang="nl-NL" dirty="0" err="1"/>
              <a:t>variable</a:t>
            </a:r>
            <a:r>
              <a:rPr lang="nl-NL" dirty="0"/>
              <a:t>?</a:t>
            </a:r>
          </a:p>
          <a:p>
            <a:pPr lvl="1"/>
            <a:r>
              <a:rPr lang="nl-NL" dirty="0"/>
              <a:t>Ratio </a:t>
            </a:r>
            <a:r>
              <a:rPr lang="nl-NL" dirty="0" err="1"/>
              <a:t>estimation</a:t>
            </a:r>
            <a:endParaRPr lang="nl-NL" dirty="0"/>
          </a:p>
          <a:p>
            <a:r>
              <a:rPr lang="nl-NL" dirty="0"/>
              <a:t>E.g. No. of </a:t>
            </a:r>
            <a:r>
              <a:rPr lang="nl-NL" dirty="0" err="1"/>
              <a:t>births</a:t>
            </a:r>
            <a:r>
              <a:rPr lang="nl-NL" dirty="0"/>
              <a:t>, marriages, </a:t>
            </a:r>
            <a:r>
              <a:rPr lang="nl-NL" dirty="0" err="1"/>
              <a:t>death</a:t>
            </a:r>
            <a:endParaRPr lang="nl-NL" dirty="0"/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866" y="2441051"/>
            <a:ext cx="5880134" cy="441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145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1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25 minutes </a:t>
            </a:r>
          </a:p>
          <a:p>
            <a:r>
              <a:rPr lang="nl-NL" dirty="0"/>
              <a:t>4 </a:t>
            </a:r>
            <a:r>
              <a:rPr lang="nl-NL" dirty="0" err="1"/>
              <a:t>questions</a:t>
            </a:r>
            <a:r>
              <a:rPr lang="mr-IN" dirty="0"/>
              <a:t>…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06811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880260-9D61-3A4A-A2D2-DC558BB55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great</a:t>
            </a:r>
            <a:r>
              <a:rPr lang="nl-NL" dirty="0"/>
              <a:t> in ratio </a:t>
            </a:r>
            <a:r>
              <a:rPr lang="nl-NL" dirty="0" err="1"/>
              <a:t>estimation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DEC12016-411C-9049-88DD-18A991B17E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154271" cy="4790328"/>
              </a:xfrm>
            </p:spPr>
            <p:txBody>
              <a:bodyPr>
                <a:normAutofit fontScale="92500"/>
              </a:bodyPr>
              <a:lstStyle/>
              <a:p>
                <a:r>
                  <a:rPr lang="nl-NL" dirty="0"/>
                  <a:t>We </a:t>
                </a:r>
                <a:r>
                  <a:rPr lang="nl-NL" dirty="0" err="1"/>
                  <a:t>can</a:t>
                </a:r>
                <a:r>
                  <a:rPr lang="nl-NL" dirty="0"/>
                  <a:t> </a:t>
                </a:r>
                <a:r>
                  <a:rPr lang="nl-NL" dirty="0" err="1"/>
                  <a:t>only</a:t>
                </a:r>
                <a:r>
                  <a:rPr lang="nl-NL" dirty="0"/>
                  <a:t> sample </a:t>
                </a:r>
                <a:r>
                  <a:rPr lang="nl-NL" dirty="0" err="1"/>
                  <a:t>some</a:t>
                </a:r>
                <a:r>
                  <a:rPr lang="nl-NL" dirty="0"/>
                  <a:t> clusters</a:t>
                </a:r>
              </a:p>
              <a:p>
                <a:r>
                  <a:rPr lang="nl-NL" dirty="0"/>
                  <a:t>BUT: we </a:t>
                </a:r>
                <a:r>
                  <a:rPr lang="nl-NL" dirty="0" err="1"/>
                  <a:t>know</a:t>
                </a:r>
                <a:r>
                  <a:rPr lang="nl-NL" dirty="0"/>
                  <a:t> </a:t>
                </a:r>
                <a:r>
                  <a:rPr lang="nl-NL" dirty="0" err="1"/>
                  <a:t>the</a:t>
                </a:r>
                <a:r>
                  <a:rPr lang="nl-NL" dirty="0"/>
                  <a:t> </a:t>
                </a:r>
                <a:r>
                  <a:rPr lang="nl-NL" dirty="0" err="1"/>
                  <a:t>size</a:t>
                </a:r>
                <a:r>
                  <a:rPr lang="nl-NL" dirty="0"/>
                  <a:t> of </a:t>
                </a:r>
                <a:r>
                  <a:rPr lang="nl-NL" dirty="0" err="1"/>
                  <a:t>each</a:t>
                </a:r>
                <a:r>
                  <a:rPr lang="nl-NL" dirty="0"/>
                  <a:t> cluster</a:t>
                </a:r>
              </a:p>
              <a:p>
                <a:r>
                  <a:rPr lang="nl-NL" dirty="0" err="1"/>
                  <a:t>And</a:t>
                </a:r>
                <a:r>
                  <a:rPr lang="nl-NL" dirty="0"/>
                  <a:t> do survey </a:t>
                </a:r>
                <a:r>
                  <a:rPr lang="nl-NL" dirty="0" err="1"/>
                  <a:t>to</a:t>
                </a:r>
                <a:r>
                  <a:rPr lang="nl-NL" dirty="0"/>
                  <a:t> </a:t>
                </a:r>
                <a:r>
                  <a:rPr lang="nl-NL" dirty="0" err="1"/>
                  <a:t>estimate</a:t>
                </a:r>
                <a:r>
                  <a:rPr lang="nl-NL" dirty="0"/>
                  <a:t> # </a:t>
                </a:r>
                <a:r>
                  <a:rPr lang="nl-NL" dirty="0" err="1"/>
                  <a:t>fraud</a:t>
                </a:r>
                <a:r>
                  <a:rPr lang="nl-NL" dirty="0"/>
                  <a:t> in </a:t>
                </a:r>
                <a:r>
                  <a:rPr lang="nl-NL" dirty="0" err="1"/>
                  <a:t>those</a:t>
                </a:r>
                <a:endParaRPr lang="nl-NL" dirty="0"/>
              </a:p>
              <a:p>
                <a:r>
                  <a:rPr lang="nl-NL" dirty="0"/>
                  <a:t>The ratio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𝑃𝑜𝑝𝑢𝑙𝑎𝑡𝑖𝑜𝑛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𝑠𝑖𝑧𝑒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𝑁𝑢𝑚𝑏𝑒𝑟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𝑤h𝑎𝑡𝑠𝑎𝑝𝑝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𝑓𝑟𝑎𝑢𝑑</m:t>
                        </m:r>
                      </m:den>
                    </m:f>
                  </m:oMath>
                </a14:m>
                <a:endParaRPr lang="nl-NL" dirty="0"/>
              </a:p>
              <a:p>
                <a:r>
                  <a:rPr lang="nl-NL" dirty="0" err="1"/>
                  <a:t>Allows</a:t>
                </a:r>
                <a:r>
                  <a:rPr lang="nl-NL" dirty="0"/>
                  <a:t> </a:t>
                </a:r>
                <a:r>
                  <a:rPr lang="nl-NL" dirty="0" err="1"/>
                  <a:t>us</a:t>
                </a:r>
                <a:r>
                  <a:rPr lang="nl-NL" dirty="0"/>
                  <a:t> </a:t>
                </a:r>
                <a:r>
                  <a:rPr lang="nl-NL" dirty="0" err="1"/>
                  <a:t>to</a:t>
                </a:r>
                <a:r>
                  <a:rPr lang="nl-NL" dirty="0"/>
                  <a:t> </a:t>
                </a:r>
                <a:r>
                  <a:rPr lang="nl-NL" dirty="0" err="1"/>
                  <a:t>estimate</a:t>
                </a:r>
                <a:r>
                  <a:rPr lang="nl-NL" dirty="0"/>
                  <a:t> </a:t>
                </a:r>
                <a:r>
                  <a:rPr lang="nl-NL" dirty="0" err="1"/>
                  <a:t>with</a:t>
                </a:r>
                <a:r>
                  <a:rPr lang="nl-NL" dirty="0"/>
                  <a:t> </a:t>
                </a:r>
                <a:r>
                  <a:rPr lang="nl-NL" dirty="0" err="1"/>
                  <a:t>great</a:t>
                </a:r>
                <a:r>
                  <a:rPr lang="nl-NL" dirty="0"/>
                  <a:t> </a:t>
                </a:r>
                <a:r>
                  <a:rPr lang="nl-NL" dirty="0" err="1"/>
                  <a:t>precision</a:t>
                </a:r>
                <a:endParaRPr lang="nl-NL" dirty="0"/>
              </a:p>
              <a:p>
                <a:pPr lvl="1"/>
                <a:r>
                  <a:rPr lang="nl-NL" dirty="0"/>
                  <a:t>We </a:t>
                </a:r>
                <a:r>
                  <a:rPr lang="nl-NL" dirty="0" err="1"/>
                  <a:t>know</a:t>
                </a:r>
                <a:r>
                  <a:rPr lang="nl-NL" dirty="0"/>
                  <a:t> </a:t>
                </a:r>
                <a:r>
                  <a:rPr lang="nl-NL" dirty="0" err="1"/>
                  <a:t>quite</a:t>
                </a:r>
                <a:r>
                  <a:rPr lang="nl-NL" dirty="0"/>
                  <a:t> a lot </a:t>
                </a:r>
                <a:r>
                  <a:rPr lang="nl-NL" dirty="0" err="1"/>
                  <a:t>about</a:t>
                </a:r>
                <a:r>
                  <a:rPr lang="nl-NL" dirty="0"/>
                  <a:t> </a:t>
                </a:r>
                <a:r>
                  <a:rPr lang="nl-NL" dirty="0" err="1"/>
                  <a:t>the</a:t>
                </a:r>
                <a:r>
                  <a:rPr lang="nl-NL" dirty="0"/>
                  <a:t> clusters we </a:t>
                </a:r>
                <a:r>
                  <a:rPr lang="nl-NL" dirty="0" err="1"/>
                  <a:t>didn</a:t>
                </a:r>
                <a:r>
                  <a:rPr lang="nl-NL" dirty="0"/>
                  <a:t> </a:t>
                </a:r>
                <a:r>
                  <a:rPr lang="nl-NL" dirty="0" err="1"/>
                  <a:t>not</a:t>
                </a:r>
                <a:r>
                  <a:rPr lang="nl-NL" dirty="0"/>
                  <a:t> </a:t>
                </a:r>
                <a:r>
                  <a:rPr lang="nl-NL" dirty="0" err="1"/>
                  <a:t>observe</a:t>
                </a:r>
                <a:endParaRPr lang="nl-NL" dirty="0"/>
              </a:p>
              <a:p>
                <a:pPr lvl="1"/>
                <a:r>
                  <a:rPr lang="nl-NL" dirty="0"/>
                  <a:t>Se = </a:t>
                </a:r>
                <a:r>
                  <a:rPr lang="nl-NL" dirty="0" err="1"/>
                  <a:t>much</a:t>
                </a:r>
                <a:r>
                  <a:rPr lang="nl-NL" dirty="0"/>
                  <a:t> </a:t>
                </a:r>
                <a:r>
                  <a:rPr lang="nl-NL" dirty="0" err="1"/>
                  <a:t>lower</a:t>
                </a:r>
                <a:r>
                  <a:rPr lang="nl-NL" dirty="0"/>
                  <a:t> </a:t>
                </a:r>
                <a:r>
                  <a:rPr lang="nl-NL" dirty="0" err="1"/>
                  <a:t>than</a:t>
                </a:r>
                <a:r>
                  <a:rPr lang="nl-NL" dirty="0"/>
                  <a:t> SRS</a:t>
                </a:r>
              </a:p>
              <a:p>
                <a:pPr lvl="1"/>
                <a:r>
                  <a:rPr lang="nl-NL" dirty="0"/>
                  <a:t>Design effect </a:t>
                </a:r>
                <a:r>
                  <a:rPr lang="nl-NL" dirty="0" err="1"/>
                  <a:t>very</a:t>
                </a:r>
                <a:r>
                  <a:rPr lang="nl-NL" dirty="0"/>
                  <a:t> small</a:t>
                </a:r>
              </a:p>
              <a:p>
                <a:pPr lvl="1"/>
                <a:r>
                  <a:rPr lang="nl-NL" dirty="0"/>
                  <a:t>We </a:t>
                </a:r>
                <a:r>
                  <a:rPr lang="nl-NL" dirty="0" err="1"/>
                  <a:t>can</a:t>
                </a:r>
                <a:r>
                  <a:rPr lang="nl-NL" dirty="0"/>
                  <a:t> </a:t>
                </a:r>
                <a:r>
                  <a:rPr lang="nl-NL" dirty="0" err="1"/>
                  <a:t>lower</a:t>
                </a:r>
                <a:r>
                  <a:rPr lang="nl-NL" dirty="0"/>
                  <a:t> sample </a:t>
                </a:r>
                <a:r>
                  <a:rPr lang="nl-NL" dirty="0" err="1"/>
                  <a:t>size</a:t>
                </a:r>
                <a:r>
                  <a:rPr lang="nl-NL" dirty="0"/>
                  <a:t>, </a:t>
                </a:r>
                <a:r>
                  <a:rPr lang="nl-NL" dirty="0" err="1"/>
                  <a:t>and</a:t>
                </a:r>
                <a:r>
                  <a:rPr lang="nl-NL" dirty="0"/>
                  <a:t> save $$$</a:t>
                </a:r>
              </a:p>
              <a:p>
                <a:endParaRPr lang="nl-NL" dirty="0"/>
              </a:p>
            </p:txBody>
          </p:sp>
        </mc:Choice>
        <mc:Fallback xmlns="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DEC12016-411C-9049-88DD-18A991B17E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154271" cy="4790328"/>
              </a:xfrm>
              <a:blipFill>
                <a:blip r:embed="rId2"/>
                <a:stretch>
                  <a:fillRect l="-1440" t="-2122" r="-617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fbeelding 3">
            <a:extLst>
              <a:ext uri="{FF2B5EF4-FFF2-40B4-BE49-F238E27FC236}">
                <a16:creationId xmlns:a16="http://schemas.microsoft.com/office/drawing/2014/main" id="{38860AB5-F314-A644-BB64-89A1DFA7A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485" y="1461246"/>
            <a:ext cx="4347971" cy="528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00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546DDF-3587-1646-8B95-A3E74CD88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more is </a:t>
            </a:r>
            <a:r>
              <a:rPr lang="nl-NL" dirty="0" err="1"/>
              <a:t>there</a:t>
            </a:r>
            <a:r>
              <a:rPr lang="nl-NL" dirty="0"/>
              <a:t>?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1E1432C-8C07-FE4A-8A09-7CE40C84C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739" y="3069244"/>
            <a:ext cx="3788756" cy="3788756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C0C96349-73F0-9A43-9C58-0301308B0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701" y="3420375"/>
            <a:ext cx="2830699" cy="3437625"/>
          </a:xfrm>
          <a:prstGeom prst="rect">
            <a:avLst/>
          </a:prstGeom>
        </p:spPr>
      </p:pic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DDBAD1C7-6392-2F44-978C-FC433AD31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75791"/>
            <a:ext cx="4630271" cy="3082209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11D95B8-E45F-C043-BC54-EEF29167B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Estimating</a:t>
            </a:r>
            <a:r>
              <a:rPr lang="nl-NL" dirty="0"/>
              <a:t> </a:t>
            </a:r>
            <a:r>
              <a:rPr lang="nl-NL" dirty="0" err="1"/>
              <a:t>fraud</a:t>
            </a:r>
            <a:r>
              <a:rPr lang="nl-NL" dirty="0"/>
              <a:t> in </a:t>
            </a:r>
            <a:r>
              <a:rPr lang="nl-NL" dirty="0" err="1"/>
              <a:t>every</a:t>
            </a:r>
            <a:r>
              <a:rPr lang="nl-NL" dirty="0"/>
              <a:t> cluster</a:t>
            </a:r>
          </a:p>
          <a:p>
            <a:pPr lvl="1"/>
            <a:r>
              <a:rPr lang="nl-NL" dirty="0"/>
              <a:t>Berlin: </a:t>
            </a:r>
            <a:r>
              <a:rPr lang="nl-NL" dirty="0" err="1"/>
              <a:t>population</a:t>
            </a:r>
            <a:r>
              <a:rPr lang="nl-NL" dirty="0"/>
              <a:t> 3.7 </a:t>
            </a:r>
            <a:r>
              <a:rPr lang="nl-NL" dirty="0" err="1"/>
              <a:t>million</a:t>
            </a:r>
            <a:r>
              <a:rPr lang="nl-NL" dirty="0"/>
              <a:t>. </a:t>
            </a:r>
            <a:r>
              <a:rPr lang="nl-NL" dirty="0" err="1"/>
              <a:t>Whatapp</a:t>
            </a:r>
            <a:r>
              <a:rPr lang="nl-NL" dirty="0"/>
              <a:t> </a:t>
            </a:r>
            <a:r>
              <a:rPr lang="nl-NL" dirty="0" err="1"/>
              <a:t>fraud</a:t>
            </a:r>
            <a:r>
              <a:rPr lang="nl-NL" dirty="0"/>
              <a:t> 3.7M / 180 </a:t>
            </a:r>
            <a:r>
              <a:rPr lang="nl-NL" dirty="0">
                <a:solidFill>
                  <a:srgbClr val="FF0000"/>
                </a:solidFill>
              </a:rPr>
              <a:t>= 20558</a:t>
            </a:r>
          </a:p>
          <a:p>
            <a:pPr lvl="1"/>
            <a:r>
              <a:rPr lang="nl-NL" dirty="0" err="1"/>
              <a:t>Ansbach</a:t>
            </a:r>
            <a:r>
              <a:rPr lang="nl-NL" dirty="0"/>
              <a:t>: </a:t>
            </a:r>
            <a:r>
              <a:rPr lang="nl-NL" dirty="0" err="1"/>
              <a:t>population</a:t>
            </a:r>
            <a:r>
              <a:rPr lang="nl-NL" dirty="0"/>
              <a:t> 41k. </a:t>
            </a:r>
            <a:r>
              <a:rPr lang="nl-NL" dirty="0" err="1"/>
              <a:t>Whatsapp</a:t>
            </a:r>
            <a:r>
              <a:rPr lang="nl-NL" dirty="0"/>
              <a:t> </a:t>
            </a:r>
            <a:r>
              <a:rPr lang="nl-NL" dirty="0" err="1"/>
              <a:t>fraud</a:t>
            </a:r>
            <a:r>
              <a:rPr lang="nl-NL" dirty="0"/>
              <a:t> 41k/180 = </a:t>
            </a:r>
            <a:r>
              <a:rPr lang="nl-NL" dirty="0">
                <a:solidFill>
                  <a:srgbClr val="FF0000"/>
                </a:solidFill>
              </a:rPr>
              <a:t>228</a:t>
            </a:r>
          </a:p>
          <a:p>
            <a:pPr lvl="1"/>
            <a:endParaRPr lang="nl-NL" dirty="0">
              <a:solidFill>
                <a:srgbClr val="FF0000"/>
              </a:solidFill>
            </a:endParaRPr>
          </a:p>
          <a:p>
            <a:pPr lvl="1"/>
            <a:r>
              <a:rPr lang="nl-NL" dirty="0">
                <a:solidFill>
                  <a:srgbClr val="FF0000"/>
                </a:solidFill>
              </a:rPr>
              <a:t>We </a:t>
            </a:r>
            <a:r>
              <a:rPr lang="nl-NL" dirty="0" err="1">
                <a:solidFill>
                  <a:srgbClr val="FF0000"/>
                </a:solidFill>
              </a:rPr>
              <a:t>can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now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using</a:t>
            </a:r>
            <a:r>
              <a:rPr lang="nl-NL" dirty="0">
                <a:solidFill>
                  <a:srgbClr val="FF0000"/>
                </a:solidFill>
              </a:rPr>
              <a:t> a model </a:t>
            </a:r>
            <a:r>
              <a:rPr lang="nl-NL" dirty="0" err="1">
                <a:solidFill>
                  <a:srgbClr val="FF0000"/>
                </a:solidFill>
              </a:rPr>
              <a:t>to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predict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fraud</a:t>
            </a:r>
            <a:r>
              <a:rPr lang="nl-NL" dirty="0">
                <a:solidFill>
                  <a:srgbClr val="FF0000"/>
                </a:solidFill>
              </a:rPr>
              <a:t> in </a:t>
            </a:r>
            <a:r>
              <a:rPr lang="nl-NL" dirty="0" err="1">
                <a:solidFill>
                  <a:srgbClr val="FF0000"/>
                </a:solidFill>
              </a:rPr>
              <a:t>every</a:t>
            </a:r>
            <a:r>
              <a:rPr lang="nl-NL" dirty="0">
                <a:solidFill>
                  <a:srgbClr val="FF0000"/>
                </a:solidFill>
              </a:rPr>
              <a:t> council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7439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E6E6F9-6C82-2541-BA74-134D224CF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is a </a:t>
            </a:r>
            <a:r>
              <a:rPr lang="nl-NL" dirty="0" err="1"/>
              <a:t>problem</a:t>
            </a:r>
            <a:r>
              <a:rPr lang="nl-NL" dirty="0"/>
              <a:t> in ratio </a:t>
            </a:r>
            <a:r>
              <a:rPr lang="nl-NL" dirty="0" err="1"/>
              <a:t>estimation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4AC07F-AF0A-1D49-A572-5A4385C29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02624" cy="4351338"/>
          </a:xfrm>
        </p:spPr>
        <p:txBody>
          <a:bodyPr/>
          <a:lstStyle/>
          <a:p>
            <a:pPr marL="0" indent="0">
              <a:buNone/>
            </a:pPr>
            <a:r>
              <a:rPr lang="nl-NL" dirty="0"/>
              <a:t>Question 4: class </a:t>
            </a:r>
            <a:r>
              <a:rPr lang="nl-NL" dirty="0" err="1"/>
              <a:t>exercise</a:t>
            </a:r>
            <a:endParaRPr lang="nl-NL" dirty="0"/>
          </a:p>
          <a:p>
            <a:pPr marL="0" indent="0">
              <a:buNone/>
            </a:pPr>
            <a:endParaRPr lang="nl-NL" dirty="0"/>
          </a:p>
          <a:p>
            <a:r>
              <a:rPr lang="nl-NL" dirty="0" err="1"/>
              <a:t>There</a:t>
            </a:r>
            <a:r>
              <a:rPr lang="nl-NL" dirty="0"/>
              <a:t> </a:t>
            </a:r>
            <a:r>
              <a:rPr lang="nl-NL" dirty="0" err="1"/>
              <a:t>may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bias!</a:t>
            </a:r>
          </a:p>
          <a:p>
            <a:pPr lvl="1"/>
            <a:r>
              <a:rPr lang="nl-NL" dirty="0" err="1"/>
              <a:t>Outlier</a:t>
            </a:r>
            <a:r>
              <a:rPr lang="nl-NL" dirty="0"/>
              <a:t> clusters</a:t>
            </a:r>
          </a:p>
          <a:p>
            <a:pPr lvl="2"/>
            <a:r>
              <a:rPr lang="nl-NL" dirty="0"/>
              <a:t>Large </a:t>
            </a:r>
            <a:r>
              <a:rPr lang="nl-NL" dirty="0" err="1"/>
              <a:t>cities</a:t>
            </a:r>
            <a:r>
              <a:rPr lang="nl-NL" dirty="0"/>
              <a:t> drive </a:t>
            </a:r>
            <a:r>
              <a:rPr lang="nl-NL" dirty="0" err="1"/>
              <a:t>results</a:t>
            </a:r>
            <a:endParaRPr lang="nl-NL" dirty="0"/>
          </a:p>
          <a:p>
            <a:pPr lvl="2"/>
            <a:r>
              <a:rPr lang="nl-NL" dirty="0" err="1"/>
              <a:t>Whatsapp</a:t>
            </a:r>
            <a:r>
              <a:rPr lang="nl-NL" dirty="0"/>
              <a:t> </a:t>
            </a:r>
            <a:r>
              <a:rPr lang="nl-NL" dirty="0" err="1"/>
              <a:t>fraud</a:t>
            </a:r>
            <a:r>
              <a:rPr lang="nl-NL" dirty="0"/>
              <a:t> </a:t>
            </a:r>
            <a:r>
              <a:rPr lang="nl-NL" dirty="0" err="1"/>
              <a:t>may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local</a:t>
            </a:r>
            <a:endParaRPr lang="nl-NL" dirty="0"/>
          </a:p>
          <a:p>
            <a:pPr lvl="1"/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size</a:t>
            </a:r>
            <a:r>
              <a:rPr lang="nl-NL" dirty="0"/>
              <a:t> = 0 </a:t>
            </a:r>
            <a:r>
              <a:rPr lang="nl-NL" dirty="0" err="1"/>
              <a:t>doesnt</a:t>
            </a:r>
            <a:r>
              <a:rPr lang="nl-NL" dirty="0"/>
              <a:t> happen, but </a:t>
            </a:r>
            <a:r>
              <a:rPr lang="nl-NL" dirty="0" err="1"/>
              <a:t>whatsapp</a:t>
            </a:r>
            <a:r>
              <a:rPr lang="nl-NL" dirty="0"/>
              <a:t> </a:t>
            </a:r>
            <a:r>
              <a:rPr lang="nl-NL" dirty="0" err="1"/>
              <a:t>fraud</a:t>
            </a:r>
            <a:r>
              <a:rPr lang="nl-NL" dirty="0"/>
              <a:t> = 0 does! </a:t>
            </a:r>
          </a:p>
          <a:p>
            <a:pPr lvl="2"/>
            <a:r>
              <a:rPr lang="nl-NL" dirty="0"/>
              <a:t>The </a:t>
            </a:r>
            <a:r>
              <a:rPr lang="nl-NL" dirty="0" err="1"/>
              <a:t>origin</a:t>
            </a:r>
            <a:r>
              <a:rPr lang="nl-NL" dirty="0"/>
              <a:t> does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really</a:t>
            </a:r>
            <a:r>
              <a:rPr lang="nl-NL" dirty="0"/>
              <a:t> </a:t>
            </a:r>
            <a:r>
              <a:rPr lang="nl-NL" dirty="0" err="1"/>
              <a:t>exist</a:t>
            </a:r>
            <a:endParaRPr lang="nl-NL" dirty="0"/>
          </a:p>
          <a:p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432414B-E2D9-7941-9E5B-69F81A9F5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1085" y="1461246"/>
            <a:ext cx="4347971" cy="5280212"/>
          </a:xfrm>
          <a:prstGeom prst="rect">
            <a:avLst/>
          </a:prstGeom>
        </p:spPr>
      </p:pic>
      <p:sp>
        <p:nvSpPr>
          <p:cNvPr id="6" name="Ovaal 5">
            <a:extLst>
              <a:ext uri="{FF2B5EF4-FFF2-40B4-BE49-F238E27FC236}">
                <a16:creationId xmlns:a16="http://schemas.microsoft.com/office/drawing/2014/main" id="{F90408EE-C035-FA40-84D3-111C11A6E071}"/>
              </a:ext>
            </a:extLst>
          </p:cNvPr>
          <p:cNvSpPr/>
          <p:nvPr/>
        </p:nvSpPr>
        <p:spPr>
          <a:xfrm>
            <a:off x="10165977" y="1825625"/>
            <a:ext cx="583080" cy="576916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Ovaal 6">
            <a:extLst>
              <a:ext uri="{FF2B5EF4-FFF2-40B4-BE49-F238E27FC236}">
                <a16:creationId xmlns:a16="http://schemas.microsoft.com/office/drawing/2014/main" id="{3615E7B3-9AA8-6547-87D6-B3A3CB2F8B4F}"/>
              </a:ext>
            </a:extLst>
          </p:cNvPr>
          <p:cNvSpPr/>
          <p:nvPr/>
        </p:nvSpPr>
        <p:spPr>
          <a:xfrm>
            <a:off x="6893860" y="5770095"/>
            <a:ext cx="583080" cy="576916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0777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E6E6F9-6C82-2541-BA74-134D224CF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78671" cy="1325563"/>
          </a:xfrm>
        </p:spPr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making </a:t>
            </a:r>
            <a:r>
              <a:rPr lang="nl-NL" dirty="0" err="1"/>
              <a:t>the</a:t>
            </a:r>
            <a:r>
              <a:rPr lang="nl-NL" dirty="0"/>
              <a:t> model more complex?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94AC07F-AF0A-1D49-A572-5A4385C29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02624" cy="4351338"/>
          </a:xfrm>
        </p:spPr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including</a:t>
            </a:r>
            <a:r>
              <a:rPr lang="nl-NL" dirty="0"/>
              <a:t> </a:t>
            </a:r>
            <a:r>
              <a:rPr lang="nl-NL" dirty="0" err="1"/>
              <a:t>other</a:t>
            </a:r>
            <a:r>
              <a:rPr lang="nl-NL" dirty="0"/>
              <a:t> </a:t>
            </a:r>
            <a:r>
              <a:rPr lang="nl-NL" dirty="0" err="1"/>
              <a:t>covariates</a:t>
            </a:r>
            <a:r>
              <a:rPr lang="nl-NL" dirty="0"/>
              <a:t>?</a:t>
            </a:r>
          </a:p>
          <a:p>
            <a:pPr lvl="1"/>
            <a:r>
              <a:rPr lang="nl-NL" dirty="0"/>
              <a:t>Urban/</a:t>
            </a:r>
            <a:r>
              <a:rPr lang="nl-NL" dirty="0" err="1"/>
              <a:t>rural</a:t>
            </a:r>
            <a:endParaRPr lang="nl-NL" dirty="0"/>
          </a:p>
          <a:p>
            <a:pPr lvl="1"/>
            <a:r>
              <a:rPr lang="nl-NL" dirty="0" err="1"/>
              <a:t>Average</a:t>
            </a:r>
            <a:r>
              <a:rPr lang="nl-NL" dirty="0"/>
              <a:t> </a:t>
            </a:r>
            <a:r>
              <a:rPr lang="nl-NL" dirty="0" err="1"/>
              <a:t>income</a:t>
            </a:r>
            <a:r>
              <a:rPr lang="nl-NL" dirty="0"/>
              <a:t> of cluster</a:t>
            </a:r>
          </a:p>
          <a:p>
            <a:pPr lvl="1"/>
            <a:r>
              <a:rPr lang="nl-NL" dirty="0"/>
              <a:t>State of </a:t>
            </a:r>
            <a:r>
              <a:rPr lang="nl-NL" dirty="0" err="1"/>
              <a:t>the</a:t>
            </a:r>
            <a:r>
              <a:rPr lang="nl-NL" dirty="0"/>
              <a:t> council</a:t>
            </a:r>
          </a:p>
          <a:p>
            <a:pPr lvl="1"/>
            <a:r>
              <a:rPr lang="nl-NL" dirty="0"/>
              <a:t>Etc.</a:t>
            </a:r>
          </a:p>
          <a:p>
            <a:pPr lvl="1"/>
            <a:endParaRPr lang="nl-NL" dirty="0"/>
          </a:p>
          <a:p>
            <a:r>
              <a:rPr lang="nl-NL" dirty="0"/>
              <a:t>We </a:t>
            </a:r>
            <a:r>
              <a:rPr lang="nl-NL" dirty="0" err="1"/>
              <a:t>build</a:t>
            </a:r>
            <a:r>
              <a:rPr lang="nl-NL" dirty="0"/>
              <a:t> a </a:t>
            </a:r>
            <a:r>
              <a:rPr lang="nl-NL" dirty="0" err="1"/>
              <a:t>regression</a:t>
            </a:r>
            <a:r>
              <a:rPr lang="nl-NL" dirty="0"/>
              <a:t> model</a:t>
            </a:r>
          </a:p>
          <a:p>
            <a:pPr lvl="1"/>
            <a:r>
              <a:rPr lang="nl-NL" dirty="0"/>
              <a:t>More </a:t>
            </a:r>
            <a:r>
              <a:rPr lang="nl-NL" dirty="0" err="1"/>
              <a:t>covariates</a:t>
            </a:r>
            <a:endParaRPr lang="nl-NL" dirty="0"/>
          </a:p>
          <a:p>
            <a:pPr lvl="1"/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/>
              <a:t>intercept</a:t>
            </a:r>
            <a:r>
              <a:rPr lang="nl-NL" dirty="0"/>
              <a:t>?</a:t>
            </a:r>
          </a:p>
          <a:p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432414B-E2D9-7941-9E5B-69F81A9F5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1085" y="1461246"/>
            <a:ext cx="4347971" cy="5280212"/>
          </a:xfrm>
          <a:prstGeom prst="rect">
            <a:avLst/>
          </a:prstGeom>
        </p:spPr>
      </p:pic>
      <p:sp>
        <p:nvSpPr>
          <p:cNvPr id="7" name="Ovaal 6">
            <a:extLst>
              <a:ext uri="{FF2B5EF4-FFF2-40B4-BE49-F238E27FC236}">
                <a16:creationId xmlns:a16="http://schemas.microsoft.com/office/drawing/2014/main" id="{3615E7B3-9AA8-6547-87D6-B3A3CB2F8B4F}"/>
              </a:ext>
            </a:extLst>
          </p:cNvPr>
          <p:cNvSpPr/>
          <p:nvPr/>
        </p:nvSpPr>
        <p:spPr>
          <a:xfrm>
            <a:off x="6893860" y="5770095"/>
            <a:ext cx="583080" cy="576916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817402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E4B705-E849-2741-88AD-471A4355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Model-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estimation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68584E5-1D39-B14F-A236-426ABF713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5776" cy="4351338"/>
          </a:xfrm>
        </p:spPr>
        <p:txBody>
          <a:bodyPr/>
          <a:lstStyle/>
          <a:p>
            <a:r>
              <a:rPr lang="nl-NL" dirty="0"/>
              <a:t>Using a survey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some</a:t>
            </a:r>
            <a:r>
              <a:rPr lang="nl-NL" dirty="0"/>
              <a:t> clusters….</a:t>
            </a:r>
          </a:p>
          <a:p>
            <a:r>
              <a:rPr lang="nl-NL" dirty="0"/>
              <a:t>We </a:t>
            </a:r>
            <a:r>
              <a:rPr lang="nl-NL" dirty="0" err="1"/>
              <a:t>try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predict</a:t>
            </a:r>
            <a:r>
              <a:rPr lang="nl-NL" dirty="0"/>
              <a:t> </a:t>
            </a:r>
            <a:r>
              <a:rPr lang="nl-NL" dirty="0" err="1"/>
              <a:t>Fraud</a:t>
            </a:r>
            <a:r>
              <a:rPr lang="nl-NL" dirty="0"/>
              <a:t> in </a:t>
            </a:r>
            <a:r>
              <a:rPr lang="nl-NL" dirty="0" err="1"/>
              <a:t>other</a:t>
            </a:r>
            <a:r>
              <a:rPr lang="nl-NL" dirty="0"/>
              <a:t> clusters</a:t>
            </a:r>
          </a:p>
          <a:p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sum</a:t>
            </a:r>
            <a:r>
              <a:rPr lang="nl-NL" dirty="0"/>
              <a:t> of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predictions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total</a:t>
            </a:r>
            <a:endParaRPr lang="nl-NL" dirty="0"/>
          </a:p>
        </p:txBody>
      </p:sp>
      <p:pic>
        <p:nvPicPr>
          <p:cNvPr id="4" name="Tijdelijke aanduiding voor inhoud 5">
            <a:extLst>
              <a:ext uri="{FF2B5EF4-FFF2-40B4-BE49-F238E27FC236}">
                <a16:creationId xmlns:a16="http://schemas.microsoft.com/office/drawing/2014/main" id="{CDB184B1-8280-D644-B033-69DA8D8D7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0518" y="2462823"/>
            <a:ext cx="6481482" cy="431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741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2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Regression</a:t>
            </a:r>
            <a:r>
              <a:rPr lang="nl-NL" dirty="0"/>
              <a:t> </a:t>
            </a:r>
            <a:r>
              <a:rPr lang="nl-NL" dirty="0" err="1"/>
              <a:t>estimation</a:t>
            </a:r>
            <a:r>
              <a:rPr lang="nl-NL" dirty="0"/>
              <a:t> in </a:t>
            </a:r>
            <a:r>
              <a:rPr lang="nl-NL" dirty="0" err="1"/>
              <a:t>practice</a:t>
            </a:r>
            <a:endParaRPr lang="nl-NL" dirty="0"/>
          </a:p>
          <a:p>
            <a:r>
              <a:rPr lang="nl-NL" dirty="0"/>
              <a:t>30 minutes</a:t>
            </a:r>
          </a:p>
        </p:txBody>
      </p:sp>
    </p:spTree>
    <p:extLst>
      <p:ext uri="{BB962C8B-B14F-4D97-AF65-F5344CB8AC3E}">
        <p14:creationId xmlns:p14="http://schemas.microsoft.com/office/powerpoint/2010/main" val="2051376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Design-based versus model-based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59AA6A98-0287-3041-82E7-B4453673EBDE}"/>
              </a:ext>
            </a:extLst>
          </p:cNvPr>
          <p:cNvSpPr txBox="1"/>
          <p:nvPr/>
        </p:nvSpPr>
        <p:spPr>
          <a:xfrm>
            <a:off x="838200" y="1690688"/>
            <a:ext cx="1076212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 dirty="0" err="1"/>
              <a:t>Variance</a:t>
            </a:r>
            <a:r>
              <a:rPr lang="nl-NL" sz="2400" b="1" dirty="0"/>
              <a:t> of </a:t>
            </a:r>
            <a:r>
              <a:rPr lang="nl-NL" sz="2400" b="1" dirty="0" err="1"/>
              <a:t>the</a:t>
            </a:r>
            <a:r>
              <a:rPr lang="nl-NL" sz="2400" b="1" dirty="0"/>
              <a:t> </a:t>
            </a:r>
            <a:r>
              <a:rPr lang="nl-NL" sz="2400" b="1" dirty="0" err="1"/>
              <a:t>estimator</a:t>
            </a:r>
            <a:r>
              <a:rPr lang="nl-NL" sz="2400" b="1" dirty="0"/>
              <a:t>:</a:t>
            </a:r>
          </a:p>
          <a:p>
            <a:endParaRPr lang="nl-NL" sz="2400" b="1" dirty="0"/>
          </a:p>
          <a:p>
            <a:r>
              <a:rPr lang="nl-NL" sz="2400" b="1" dirty="0"/>
              <a:t>Design-</a:t>
            </a:r>
            <a:r>
              <a:rPr lang="nl-NL" sz="2400" b="1" dirty="0" err="1"/>
              <a:t>based</a:t>
            </a:r>
            <a:r>
              <a:rPr lang="nl-NL" sz="2400" b="1" dirty="0"/>
              <a:t>:</a:t>
            </a:r>
          </a:p>
          <a:p>
            <a:r>
              <a:rPr lang="nl-NL" sz="2400" dirty="0" err="1"/>
              <a:t>Average</a:t>
            </a:r>
            <a:r>
              <a:rPr lang="nl-NL" sz="2400" dirty="0"/>
              <a:t> </a:t>
            </a:r>
            <a:r>
              <a:rPr lang="nl-NL" sz="2400" dirty="0" err="1"/>
              <a:t>squared</a:t>
            </a:r>
            <a:r>
              <a:rPr lang="nl-NL" sz="2400" dirty="0"/>
              <a:t> </a:t>
            </a:r>
            <a:r>
              <a:rPr lang="nl-NL" sz="2400" dirty="0" err="1"/>
              <a:t>deviation</a:t>
            </a:r>
            <a:r>
              <a:rPr lang="nl-NL" sz="2400" dirty="0"/>
              <a:t> of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 err="1"/>
              <a:t>estimate</a:t>
            </a:r>
            <a:r>
              <a:rPr lang="nl-NL" sz="2400" dirty="0"/>
              <a:t>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 err="1"/>
              <a:t>expected</a:t>
            </a:r>
            <a:r>
              <a:rPr lang="nl-NL" sz="2400" dirty="0"/>
              <a:t> </a:t>
            </a:r>
            <a:r>
              <a:rPr lang="nl-NL" sz="2400" dirty="0" err="1"/>
              <a:t>value</a:t>
            </a:r>
            <a:r>
              <a:rPr lang="nl-NL" sz="2400" dirty="0"/>
              <a:t>, </a:t>
            </a:r>
          </a:p>
          <a:p>
            <a:r>
              <a:rPr lang="nl-NL" sz="2400" dirty="0" err="1"/>
              <a:t>averaged</a:t>
            </a:r>
            <a:r>
              <a:rPr lang="nl-NL" sz="2400" dirty="0"/>
              <a:t> over </a:t>
            </a:r>
            <a:r>
              <a:rPr lang="nl-NL" sz="2400" dirty="0" err="1"/>
              <a:t>all</a:t>
            </a:r>
            <a:r>
              <a:rPr lang="nl-NL" sz="2400" dirty="0"/>
              <a:t> </a:t>
            </a:r>
            <a:r>
              <a:rPr lang="nl-NL" sz="2400" dirty="0" err="1"/>
              <a:t>possible</a:t>
            </a:r>
            <a:r>
              <a:rPr lang="nl-NL" sz="2400" dirty="0"/>
              <a:t> samples </a:t>
            </a:r>
            <a:r>
              <a:rPr lang="nl-NL" sz="2400" dirty="0" err="1"/>
              <a:t>under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>
                <a:solidFill>
                  <a:srgbClr val="FF0000"/>
                </a:solidFill>
              </a:rPr>
              <a:t>sampling design</a:t>
            </a:r>
          </a:p>
          <a:p>
            <a:r>
              <a:rPr lang="nl-NL" sz="2400" dirty="0"/>
              <a:t>(i.e. we </a:t>
            </a:r>
            <a:r>
              <a:rPr lang="nl-NL" sz="2400" dirty="0" err="1"/>
              <a:t>repeat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sampling procedure 10000 </a:t>
            </a:r>
            <a:r>
              <a:rPr lang="nl-NL" sz="2400" dirty="0" err="1"/>
              <a:t>times</a:t>
            </a:r>
            <a:r>
              <a:rPr lang="nl-NL" sz="2400" dirty="0"/>
              <a:t>,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estimate</a:t>
            </a:r>
            <a:r>
              <a:rPr lang="nl-NL" sz="2400"/>
              <a:t> variance</a:t>
            </a:r>
            <a:r>
              <a:rPr lang="nl-NL" sz="2400" dirty="0"/>
              <a:t> in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 err="1"/>
              <a:t>total</a:t>
            </a:r>
            <a:r>
              <a:rPr lang="nl-NL" sz="2400" dirty="0"/>
              <a:t>)</a:t>
            </a:r>
          </a:p>
          <a:p>
            <a:endParaRPr lang="nl-NL" sz="2400" dirty="0"/>
          </a:p>
          <a:p>
            <a:r>
              <a:rPr lang="nl-NL" sz="2400" b="1" dirty="0"/>
              <a:t>Model-</a:t>
            </a:r>
            <a:r>
              <a:rPr lang="nl-NL" sz="2400" b="1" dirty="0" err="1"/>
              <a:t>based</a:t>
            </a:r>
            <a:endParaRPr lang="nl-NL" sz="2400" b="1" dirty="0"/>
          </a:p>
          <a:p>
            <a:r>
              <a:rPr lang="nl-NL" sz="2400" dirty="0" err="1"/>
              <a:t>Average</a:t>
            </a:r>
            <a:r>
              <a:rPr lang="nl-NL" sz="2400" dirty="0"/>
              <a:t> </a:t>
            </a:r>
            <a:r>
              <a:rPr lang="nl-NL" sz="2400" dirty="0" err="1"/>
              <a:t>squared</a:t>
            </a:r>
            <a:r>
              <a:rPr lang="nl-NL" sz="2400" dirty="0"/>
              <a:t> </a:t>
            </a:r>
            <a:r>
              <a:rPr lang="nl-NL" sz="2400" dirty="0" err="1"/>
              <a:t>deviation</a:t>
            </a:r>
            <a:r>
              <a:rPr lang="nl-NL" sz="2400" dirty="0"/>
              <a:t> of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 err="1"/>
              <a:t>estimate</a:t>
            </a:r>
            <a:r>
              <a:rPr lang="nl-NL" sz="2400" dirty="0"/>
              <a:t>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 err="1"/>
              <a:t>expected</a:t>
            </a:r>
            <a:r>
              <a:rPr lang="nl-NL" sz="2400" dirty="0"/>
              <a:t> </a:t>
            </a:r>
            <a:r>
              <a:rPr lang="nl-NL" sz="2400" dirty="0" err="1"/>
              <a:t>value</a:t>
            </a:r>
            <a:r>
              <a:rPr lang="nl-NL" sz="2400" dirty="0"/>
              <a:t>, </a:t>
            </a:r>
          </a:p>
          <a:p>
            <a:r>
              <a:rPr lang="nl-NL" sz="2400" dirty="0" err="1"/>
              <a:t>averaged</a:t>
            </a:r>
            <a:r>
              <a:rPr lang="nl-NL" sz="2400" dirty="0"/>
              <a:t> over </a:t>
            </a:r>
            <a:r>
              <a:rPr lang="nl-NL" sz="2400" dirty="0" err="1"/>
              <a:t>all</a:t>
            </a:r>
            <a:r>
              <a:rPr lang="nl-NL" sz="2400" dirty="0"/>
              <a:t> </a:t>
            </a:r>
            <a:r>
              <a:rPr lang="nl-NL" sz="2400" dirty="0" err="1"/>
              <a:t>possible</a:t>
            </a:r>
            <a:r>
              <a:rPr lang="nl-NL" sz="2400" dirty="0"/>
              <a:t> samples </a:t>
            </a:r>
            <a:r>
              <a:rPr lang="nl-NL" sz="2400" dirty="0" err="1"/>
              <a:t>under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>
                <a:solidFill>
                  <a:srgbClr val="FF0000"/>
                </a:solidFill>
              </a:rPr>
              <a:t>model</a:t>
            </a:r>
          </a:p>
          <a:p>
            <a:r>
              <a:rPr lang="nl-NL" sz="2400" dirty="0"/>
              <a:t>(i.e. we </a:t>
            </a:r>
            <a:r>
              <a:rPr lang="nl-NL" sz="2400" dirty="0" err="1"/>
              <a:t>assume</a:t>
            </a:r>
            <a:r>
              <a:rPr lang="nl-NL" sz="2400" dirty="0"/>
              <a:t> </a:t>
            </a:r>
            <a:r>
              <a:rPr lang="nl-NL" sz="2400" dirty="0" err="1"/>
              <a:t>the</a:t>
            </a:r>
            <a:r>
              <a:rPr lang="nl-NL" sz="2400" dirty="0"/>
              <a:t> model is correct, </a:t>
            </a:r>
            <a:r>
              <a:rPr lang="nl-NL" sz="2400" dirty="0" err="1"/>
              <a:t>and</a:t>
            </a:r>
            <a:r>
              <a:rPr lang="nl-NL" sz="2400" dirty="0"/>
              <a:t> sample 10000 </a:t>
            </a:r>
            <a:r>
              <a:rPr lang="nl-NL" sz="2400" dirty="0" err="1"/>
              <a:t>times</a:t>
            </a:r>
            <a:r>
              <a:rPr lang="nl-NL" sz="2400" dirty="0"/>
              <a:t> new </a:t>
            </a:r>
            <a:r>
              <a:rPr lang="nl-NL" sz="2400" dirty="0" err="1"/>
              <a:t>observations</a:t>
            </a:r>
            <a:r>
              <a:rPr lang="nl-NL" sz="2400" dirty="0"/>
              <a:t>, fit </a:t>
            </a:r>
            <a:r>
              <a:rPr lang="nl-NL" sz="2400" dirty="0" err="1"/>
              <a:t>the</a:t>
            </a:r>
            <a:r>
              <a:rPr lang="nl-NL" sz="2400" dirty="0"/>
              <a:t> </a:t>
            </a:r>
            <a:r>
              <a:rPr lang="nl-NL" sz="2400" dirty="0" err="1"/>
              <a:t>regression</a:t>
            </a:r>
            <a:r>
              <a:rPr lang="nl-NL" sz="2400" dirty="0"/>
              <a:t> line,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estimate</a:t>
            </a:r>
            <a:r>
              <a:rPr lang="nl-NL" sz="2400" dirty="0"/>
              <a:t> </a:t>
            </a:r>
            <a:r>
              <a:rPr lang="nl-NL" sz="2400" dirty="0" err="1"/>
              <a:t>variance</a:t>
            </a:r>
            <a:r>
              <a:rPr lang="nl-NL" sz="2400" dirty="0"/>
              <a:t> in </a:t>
            </a:r>
            <a:r>
              <a:rPr lang="nl-NL" sz="2400" dirty="0" err="1"/>
              <a:t>total</a:t>
            </a:r>
            <a:r>
              <a:rPr lang="nl-NL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1368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ratio vs. regression?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88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Ratio</a:t>
            </a:r>
          </a:p>
          <a:p>
            <a:r>
              <a:rPr lang="en-US" dirty="0"/>
              <a:t>Size of area/no. of buildings -&gt; people in a certain area</a:t>
            </a:r>
          </a:p>
          <a:p>
            <a:r>
              <a:rPr lang="en-US" dirty="0"/>
              <a:t>Turnover per company/no. of peppers -&gt; total pepper production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Often, good frame information, and a meaningful 0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Regression</a:t>
            </a: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Happiness &lt;- </a:t>
            </a:r>
            <a:r>
              <a:rPr lang="en-US" dirty="0" err="1">
                <a:solidFill>
                  <a:srgbClr val="000000"/>
                </a:solidFill>
              </a:rPr>
              <a:t>grades:gender:income:sociallife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Vote &lt;- </a:t>
            </a:r>
            <a:r>
              <a:rPr lang="en-US" dirty="0" err="1">
                <a:solidFill>
                  <a:srgbClr val="000000"/>
                </a:solidFill>
              </a:rPr>
              <a:t>race:age:gender:education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Fraud &lt;-</a:t>
            </a:r>
            <a:r>
              <a:rPr lang="en-US" dirty="0" err="1">
                <a:solidFill>
                  <a:srgbClr val="000000"/>
                </a:solidFill>
              </a:rPr>
              <a:t>population:urban:incomes</a:t>
            </a: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</a:rPr>
              <a:t>Often, little good frame information, no meaningful 0</a:t>
            </a: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55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Today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ratio </a:t>
            </a:r>
            <a:r>
              <a:rPr lang="nl-NL" dirty="0" err="1"/>
              <a:t>estimation</a:t>
            </a:r>
            <a:r>
              <a:rPr lang="nl-NL" dirty="0"/>
              <a:t>?</a:t>
            </a:r>
          </a:p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ratio </a:t>
            </a:r>
            <a:r>
              <a:rPr lang="nl-NL" dirty="0" err="1"/>
              <a:t>estimation</a:t>
            </a:r>
            <a:endParaRPr lang="nl-NL" dirty="0"/>
          </a:p>
          <a:p>
            <a:pPr lvl="1"/>
            <a:r>
              <a:rPr lang="nl-NL" dirty="0"/>
              <a:t>New </a:t>
            </a:r>
            <a:r>
              <a:rPr lang="nl-NL" dirty="0" err="1"/>
              <a:t>example</a:t>
            </a:r>
            <a:r>
              <a:rPr lang="nl-NL" dirty="0"/>
              <a:t>: </a:t>
            </a:r>
            <a:r>
              <a:rPr lang="nl-NL" dirty="0" err="1"/>
              <a:t>coffees</a:t>
            </a:r>
            <a:r>
              <a:rPr lang="nl-NL" dirty="0"/>
              <a:t> at UU</a:t>
            </a:r>
          </a:p>
          <a:p>
            <a:r>
              <a:rPr lang="nl-NL" dirty="0" err="1"/>
              <a:t>Lecture</a:t>
            </a:r>
            <a:r>
              <a:rPr lang="nl-NL" dirty="0"/>
              <a:t> ratio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regression</a:t>
            </a:r>
            <a:r>
              <a:rPr lang="nl-NL" dirty="0"/>
              <a:t> </a:t>
            </a:r>
            <a:r>
              <a:rPr lang="nl-NL" dirty="0" err="1"/>
              <a:t>estimation</a:t>
            </a:r>
            <a:endParaRPr lang="nl-NL" dirty="0"/>
          </a:p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</a:t>
            </a:r>
            <a:r>
              <a:rPr lang="nl-NL" dirty="0" err="1"/>
              <a:t>regression</a:t>
            </a:r>
            <a:r>
              <a:rPr lang="nl-NL" dirty="0"/>
              <a:t> </a:t>
            </a:r>
            <a:r>
              <a:rPr lang="nl-NL" dirty="0" err="1"/>
              <a:t>estimation</a:t>
            </a:r>
            <a:endParaRPr lang="nl-NL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241675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Implicationss</a:t>
            </a:r>
            <a:r>
              <a:rPr lang="nl-NL" dirty="0"/>
              <a:t> of </a:t>
            </a:r>
            <a:r>
              <a:rPr lang="nl-NL" dirty="0" err="1"/>
              <a:t>going</a:t>
            </a:r>
            <a:r>
              <a:rPr lang="nl-NL" dirty="0"/>
              <a:t> model-</a:t>
            </a:r>
            <a:r>
              <a:rPr lang="nl-NL" dirty="0" err="1"/>
              <a:t>based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/>
              <a:t>Sampling is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so</a:t>
            </a:r>
            <a:r>
              <a:rPr lang="nl-NL" dirty="0"/>
              <a:t> important!</a:t>
            </a:r>
          </a:p>
          <a:p>
            <a:pPr lvl="1"/>
            <a:r>
              <a:rPr lang="nl-NL" dirty="0"/>
              <a:t>We </a:t>
            </a:r>
            <a:r>
              <a:rPr lang="nl-NL" dirty="0" err="1"/>
              <a:t>just</a:t>
            </a:r>
            <a:r>
              <a:rPr lang="nl-NL" dirty="0"/>
              <a:t> get data, </a:t>
            </a:r>
            <a:r>
              <a:rPr lang="nl-NL" dirty="0" err="1"/>
              <a:t>and</a:t>
            </a:r>
            <a:r>
              <a:rPr lang="nl-NL" dirty="0"/>
              <a:t> as long as we are </a:t>
            </a:r>
            <a:r>
              <a:rPr lang="nl-NL" dirty="0" err="1"/>
              <a:t>confident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our</a:t>
            </a:r>
            <a:r>
              <a:rPr lang="nl-NL" dirty="0"/>
              <a:t> model is correct </a:t>
            </a:r>
            <a:r>
              <a:rPr lang="nl-NL" b="1" dirty="0"/>
              <a:t>in </a:t>
            </a:r>
            <a:r>
              <a:rPr lang="nl-NL" b="1" dirty="0" err="1"/>
              <a:t>the</a:t>
            </a:r>
            <a:r>
              <a:rPr lang="nl-NL" b="1" dirty="0"/>
              <a:t> </a:t>
            </a:r>
            <a:r>
              <a:rPr lang="nl-NL" b="1" dirty="0" err="1"/>
              <a:t>population</a:t>
            </a:r>
            <a:r>
              <a:rPr lang="nl-NL" dirty="0"/>
              <a:t>, we are fine</a:t>
            </a:r>
            <a:r>
              <a:rPr lang="mr-IN" dirty="0"/>
              <a:t>…</a:t>
            </a:r>
            <a:endParaRPr lang="en-US" dirty="0"/>
          </a:p>
          <a:p>
            <a:r>
              <a:rPr lang="nl-NL" dirty="0"/>
              <a:t>We </a:t>
            </a:r>
            <a:r>
              <a:rPr lang="nl-NL" dirty="0" err="1"/>
              <a:t>need</a:t>
            </a:r>
            <a:r>
              <a:rPr lang="nl-NL" dirty="0"/>
              <a:t> a </a:t>
            </a:r>
            <a:r>
              <a:rPr lang="nl-NL" dirty="0" err="1"/>
              <a:t>good</a:t>
            </a:r>
            <a:r>
              <a:rPr lang="nl-NL" dirty="0"/>
              <a:t> (</a:t>
            </a:r>
            <a:r>
              <a:rPr lang="nl-NL" dirty="0" err="1"/>
              <a:t>regression</a:t>
            </a:r>
            <a:r>
              <a:rPr lang="nl-NL" dirty="0"/>
              <a:t>) model </a:t>
            </a:r>
            <a:r>
              <a:rPr lang="nl-NL" dirty="0" err="1"/>
              <a:t>for</a:t>
            </a:r>
            <a:r>
              <a:rPr lang="nl-NL" dirty="0"/>
              <a:t> Y</a:t>
            </a:r>
          </a:p>
          <a:p>
            <a:r>
              <a:rPr lang="nl-NL" dirty="0"/>
              <a:t>We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sample &lt;-&gt; </a:t>
            </a:r>
            <a:r>
              <a:rPr lang="nl-NL" dirty="0" err="1"/>
              <a:t>population</a:t>
            </a:r>
            <a:endParaRPr lang="nl-NL" dirty="0"/>
          </a:p>
          <a:p>
            <a:pPr lvl="1"/>
            <a:r>
              <a:rPr lang="nl-NL" dirty="0"/>
              <a:t>On a more </a:t>
            </a:r>
            <a:r>
              <a:rPr lang="nl-NL" dirty="0" err="1"/>
              <a:t>conceptual</a:t>
            </a:r>
            <a:r>
              <a:rPr lang="nl-NL" dirty="0"/>
              <a:t> level,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inclusion</a:t>
            </a:r>
            <a:r>
              <a:rPr lang="nl-NL" dirty="0"/>
              <a:t> </a:t>
            </a:r>
            <a:r>
              <a:rPr lang="nl-NL" dirty="0" err="1"/>
              <a:t>probabilities</a:t>
            </a:r>
            <a:endParaRPr lang="nl-NL" dirty="0"/>
          </a:p>
          <a:p>
            <a:pPr lvl="1"/>
            <a:r>
              <a:rPr lang="nl-NL" dirty="0"/>
              <a:t>Sample </a:t>
            </a:r>
            <a:r>
              <a:rPr lang="nl-NL" dirty="0" err="1"/>
              <a:t>should</a:t>
            </a:r>
            <a:r>
              <a:rPr lang="nl-NL" dirty="0"/>
              <a:t> </a:t>
            </a:r>
            <a:r>
              <a:rPr lang="nl-NL" dirty="0" err="1"/>
              <a:t>capture</a:t>
            </a:r>
            <a:r>
              <a:rPr lang="nl-NL" dirty="0"/>
              <a:t> </a:t>
            </a:r>
            <a:r>
              <a:rPr lang="nl-NL" dirty="0" err="1"/>
              <a:t>variation</a:t>
            </a:r>
            <a:endParaRPr lang="nl-NL" dirty="0"/>
          </a:p>
          <a:p>
            <a:pPr lvl="1"/>
            <a:r>
              <a:rPr lang="nl-NL" dirty="0" err="1"/>
              <a:t>Selection</a:t>
            </a:r>
            <a:r>
              <a:rPr lang="nl-NL" dirty="0"/>
              <a:t> bias, </a:t>
            </a:r>
            <a:r>
              <a:rPr lang="nl-NL" dirty="0" err="1"/>
              <a:t>nonresponse</a:t>
            </a:r>
            <a:r>
              <a:rPr lang="nl-NL" dirty="0"/>
              <a:t> </a:t>
            </a:r>
          </a:p>
          <a:p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now</a:t>
            </a:r>
            <a:r>
              <a:rPr lang="nl-NL" dirty="0"/>
              <a:t> on: more focus on model-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inference</a:t>
            </a:r>
            <a:endParaRPr lang="nl-NL" dirty="0"/>
          </a:p>
          <a:p>
            <a:pPr lvl="1"/>
            <a:r>
              <a:rPr lang="nl-NL" dirty="0" err="1"/>
              <a:t>Nonresponse</a:t>
            </a:r>
            <a:r>
              <a:rPr lang="nl-NL" dirty="0"/>
              <a:t> model -&gt; </a:t>
            </a:r>
            <a:r>
              <a:rPr lang="nl-NL" dirty="0" err="1"/>
              <a:t>weights</a:t>
            </a:r>
            <a:endParaRPr lang="nl-NL" dirty="0"/>
          </a:p>
          <a:p>
            <a:pPr lvl="1"/>
            <a:r>
              <a:rPr lang="nl-NL" dirty="0"/>
              <a:t>Missing data model -&gt; </a:t>
            </a:r>
            <a:r>
              <a:rPr lang="nl-NL" dirty="0" err="1"/>
              <a:t>imputation</a:t>
            </a:r>
            <a:endParaRPr lang="nl-NL" dirty="0"/>
          </a:p>
          <a:p>
            <a:pPr lvl="1"/>
            <a:r>
              <a:rPr lang="nl-NL" dirty="0" err="1"/>
              <a:t>Selection</a:t>
            </a:r>
            <a:r>
              <a:rPr lang="nl-NL" dirty="0"/>
              <a:t> bias model -&gt; ??? 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15180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Model-based inference – an example</a:t>
            </a:r>
          </a:p>
        </p:txBody>
      </p:sp>
      <p:pic>
        <p:nvPicPr>
          <p:cNvPr id="6" name="Content Placeholder 5" descr="Screen Shot 2017-10-29 at 19.36.12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611" r="-23298" b="13180"/>
          <a:stretch/>
        </p:blipFill>
        <p:spPr>
          <a:xfrm>
            <a:off x="0" y="1690688"/>
            <a:ext cx="10515600" cy="4351338"/>
          </a:xfrm>
        </p:spPr>
      </p:pic>
      <p:sp>
        <p:nvSpPr>
          <p:cNvPr id="7" name="TextBox 6"/>
          <p:cNvSpPr txBox="1"/>
          <p:nvPr/>
        </p:nvSpPr>
        <p:spPr>
          <a:xfrm>
            <a:off x="8428681" y="2020240"/>
            <a:ext cx="3218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did it end?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221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Wisconsin – Presidential election 2016</a:t>
            </a:r>
          </a:p>
        </p:txBody>
      </p:sp>
      <p:pic>
        <p:nvPicPr>
          <p:cNvPr id="5" name="Picture 4" descr="Screen Shot 2017-10-29 at 19.40.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2857"/>
            <a:ext cx="12192000" cy="5225143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4907109" y="2020242"/>
            <a:ext cx="1558728" cy="1269866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10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Model-based inference – an example</a:t>
            </a:r>
          </a:p>
        </p:txBody>
      </p:sp>
      <p:pic>
        <p:nvPicPr>
          <p:cNvPr id="6" name="Content Placeholder 5" descr="Screen Shot 2017-10-29 at 19.36.12.png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611" r="-23298" b="13180"/>
          <a:stretch/>
        </p:blipFill>
        <p:spPr>
          <a:xfrm>
            <a:off x="0" y="1690688"/>
            <a:ext cx="10515600" cy="4351338"/>
          </a:xfrm>
        </p:spPr>
      </p:pic>
      <p:sp>
        <p:nvSpPr>
          <p:cNvPr id="7" name="TextBox 6"/>
          <p:cNvSpPr txBox="1"/>
          <p:nvPr/>
        </p:nvSpPr>
        <p:spPr>
          <a:xfrm>
            <a:off x="8428681" y="2020240"/>
            <a:ext cx="36254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If this were an individual poll of n=10000</a:t>
            </a:r>
          </a:p>
          <a:p>
            <a:endParaRPr lang="en-US" sz="2400" dirty="0"/>
          </a:p>
          <a:p>
            <a:r>
              <a:rPr lang="en-US" sz="2400" dirty="0" err="1"/>
              <a:t>s.e.</a:t>
            </a:r>
            <a:r>
              <a:rPr lang="en-US" sz="2400" dirty="0"/>
              <a:t> = </a:t>
            </a:r>
          </a:p>
          <a:p>
            <a:endParaRPr lang="en-US" sz="2400" dirty="0"/>
          </a:p>
          <a:p>
            <a:r>
              <a:rPr lang="en-US" sz="2400" dirty="0"/>
              <a:t>= </a:t>
            </a:r>
            <a:r>
              <a:rPr lang="en-US" sz="2400" dirty="0" err="1"/>
              <a:t>sqrt</a:t>
            </a:r>
            <a:r>
              <a:rPr lang="en-US" sz="2400" dirty="0"/>
              <a:t>(.496(1-.596)/10000) = .005</a:t>
            </a:r>
          </a:p>
          <a:p>
            <a:endParaRPr lang="en-US" sz="2400" dirty="0"/>
          </a:p>
          <a:p>
            <a:r>
              <a:rPr lang="en-US" sz="2400" dirty="0"/>
              <a:t>Clinton Vote CI: 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[.4904 - .5096]</a:t>
            </a:r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934974"/>
              </p:ext>
            </p:extLst>
          </p:nvPr>
        </p:nvGraphicFramePr>
        <p:xfrm>
          <a:off x="9320283" y="3006075"/>
          <a:ext cx="1778442" cy="6019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Equation" r:id="rId5" imgW="825500" imgH="279400" progId="Equation.3">
                  <p:embed/>
                </p:oleObj>
              </mc:Choice>
              <mc:Fallback>
                <p:oleObj name="Equation" r:id="rId5" imgW="8255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320283" y="3006075"/>
                        <a:ext cx="1778442" cy="6019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99553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political polling in the USA work?</a:t>
            </a:r>
            <a:br>
              <a:rPr lang="en-US" dirty="0"/>
            </a:b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Content Placeholder 3" descr="Screen Shot 2017-10-29 at 20.17.54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-215"/>
          <a:stretch/>
        </p:blipFill>
        <p:spPr>
          <a:xfrm>
            <a:off x="0" y="1094425"/>
            <a:ext cx="7735912" cy="5763574"/>
          </a:xfrm>
        </p:spPr>
      </p:pic>
      <p:sp>
        <p:nvSpPr>
          <p:cNvPr id="5" name="TextBox 4"/>
          <p:cNvSpPr txBox="1"/>
          <p:nvPr/>
        </p:nvSpPr>
        <p:spPr>
          <a:xfrm>
            <a:off x="7894672" y="1327586"/>
            <a:ext cx="321848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Multiple polls</a:t>
            </a:r>
          </a:p>
          <a:p>
            <a:r>
              <a:rPr lang="en-US" sz="2400" dirty="0">
                <a:solidFill>
                  <a:srgbClr val="000000"/>
                </a:solidFill>
              </a:rPr>
              <a:t>Weighted by: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Quality of </a:t>
            </a:r>
            <a:r>
              <a:rPr lang="en-US" sz="2400" dirty="0" err="1">
                <a:solidFill>
                  <a:srgbClr val="FF0000"/>
                </a:solidFill>
              </a:rPr>
              <a:t>organisation</a:t>
            </a:r>
            <a:r>
              <a:rPr lang="en-US" sz="2400" dirty="0">
                <a:solidFill>
                  <a:srgbClr val="FF0000"/>
                </a:solidFill>
              </a:rPr>
              <a:t> (grade)</a:t>
            </a:r>
          </a:p>
          <a:p>
            <a:pPr marL="342900" indent="-342900">
              <a:buFontTx/>
              <a:buChar char="-"/>
            </a:pPr>
            <a:r>
              <a:rPr lang="en-US" sz="2400" dirty="0" err="1">
                <a:solidFill>
                  <a:srgbClr val="FF0000"/>
                </a:solidFill>
              </a:rPr>
              <a:t>Recency</a:t>
            </a:r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Results presented is aggregated total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94860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forecasters do not stop there…</a:t>
            </a:r>
          </a:p>
        </p:txBody>
      </p:sp>
      <p:pic>
        <p:nvPicPr>
          <p:cNvPr id="6" name="Picture 5" descr="Screen Shot 2017-10-29 at 19.51.2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45" y="1298727"/>
            <a:ext cx="7434997" cy="55592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97758" y="1408035"/>
            <a:ext cx="3680331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Adjustments for: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Likely voters</a:t>
            </a:r>
          </a:p>
          <a:p>
            <a:pPr marL="914400" lvl="1" indent="-457200">
              <a:buFont typeface="Arial"/>
              <a:buChar char="•"/>
            </a:pPr>
            <a:r>
              <a:rPr lang="en-US" sz="2000" dirty="0"/>
              <a:t>Not all people are likely to go and vote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Omitted third parties</a:t>
            </a:r>
          </a:p>
          <a:p>
            <a:pPr marL="914400" lvl="1" indent="-457200">
              <a:buFont typeface="Arial"/>
              <a:buChar char="•"/>
            </a:pPr>
            <a:r>
              <a:rPr lang="en-US" sz="2000" dirty="0"/>
              <a:t>Not all polls ask for all parties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Adjust for trend line</a:t>
            </a:r>
          </a:p>
          <a:p>
            <a:pPr marL="914400" lvl="1" indent="-457200">
              <a:buFont typeface="Arial"/>
              <a:buChar char="•"/>
            </a:pPr>
            <a:r>
              <a:rPr lang="en-US" sz="2000" dirty="0"/>
              <a:t>A smoothing adjustment to avoid large fluctuations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House effects</a:t>
            </a:r>
          </a:p>
          <a:p>
            <a:pPr marL="914400" lvl="1" indent="-457200">
              <a:buFont typeface="Arial"/>
              <a:buChar char="•"/>
            </a:pPr>
            <a:r>
              <a:rPr lang="en-US" sz="2000" dirty="0"/>
              <a:t>Some pollsters are known to have a bias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38200" y="1962521"/>
            <a:ext cx="7191142" cy="2092393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1019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forecasters do not stop there…</a:t>
            </a:r>
          </a:p>
        </p:txBody>
      </p:sp>
      <p:pic>
        <p:nvPicPr>
          <p:cNvPr id="6" name="Picture 5" descr="Screen Shot 2017-10-29 at 19.51.2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45" y="1298727"/>
            <a:ext cx="7434997" cy="55592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97758" y="1690688"/>
            <a:ext cx="3680331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Adjustments for: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err="1"/>
              <a:t>Undecideds</a:t>
            </a:r>
            <a:endParaRPr lang="en-US" sz="2800" dirty="0"/>
          </a:p>
          <a:p>
            <a:pPr marL="914400" lvl="1" indent="-457200">
              <a:buFont typeface="Arial"/>
              <a:buChar char="•"/>
            </a:pPr>
            <a:r>
              <a:rPr lang="en-US" sz="2000" dirty="0"/>
              <a:t>Assumption about how “don’t know” answers will vote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38200" y="4343520"/>
            <a:ext cx="7191142" cy="418478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25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forecasters do not stop there…</a:t>
            </a:r>
          </a:p>
        </p:txBody>
      </p:sp>
      <p:pic>
        <p:nvPicPr>
          <p:cNvPr id="6" name="Picture 5" descr="Screen Shot 2017-10-29 at 19.51.2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45" y="1298727"/>
            <a:ext cx="7434997" cy="55592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97758" y="1690688"/>
            <a:ext cx="3994242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Demographic regression</a:t>
            </a:r>
          </a:p>
          <a:p>
            <a:r>
              <a:rPr lang="en-US" sz="2800" dirty="0"/>
              <a:t>Use data from other states: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Fit a model with demographics</a:t>
            </a:r>
          </a:p>
          <a:p>
            <a:pPr lvl="1"/>
            <a:r>
              <a:rPr lang="en-US" sz="2000" dirty="0"/>
              <a:t>(ethnicity, age, college degree, income)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What is predicted vote in Wisconsin?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Mix the poll outcome with model-based outcome </a:t>
            </a:r>
          </a:p>
          <a:p>
            <a:pPr marL="971550" lvl="1" indent="-514350">
              <a:buFont typeface="+mj-lt"/>
              <a:buAutoNum type="arabicPeriod"/>
            </a:pPr>
            <a:endParaRPr lang="en-US" sz="3200" dirty="0"/>
          </a:p>
          <a:p>
            <a:endParaRPr lang="en-US" sz="2000" dirty="0"/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38200" y="4704278"/>
            <a:ext cx="7191142" cy="1168854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25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were the polls wrong?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wasn’t all the modeling…..</a:t>
            </a:r>
          </a:p>
          <a:p>
            <a:pPr lvl="1"/>
            <a:r>
              <a:rPr lang="en-US" dirty="0"/>
              <a:t>Polls only: </a:t>
            </a:r>
            <a:r>
              <a:rPr lang="en-US" dirty="0">
                <a:solidFill>
                  <a:srgbClr val="0000FF"/>
                </a:solidFill>
              </a:rPr>
              <a:t> 46 </a:t>
            </a:r>
            <a:r>
              <a:rPr lang="en-US" dirty="0"/>
              <a:t>vs. </a:t>
            </a:r>
            <a:r>
              <a:rPr lang="en-US" dirty="0">
                <a:solidFill>
                  <a:srgbClr val="FF0000"/>
                </a:solidFill>
              </a:rPr>
              <a:t>40</a:t>
            </a:r>
            <a:r>
              <a:rPr lang="en-US" dirty="0"/>
              <a:t> – result: </a:t>
            </a:r>
            <a:r>
              <a:rPr lang="en-US" dirty="0">
                <a:solidFill>
                  <a:srgbClr val="0000FF"/>
                </a:solidFill>
              </a:rPr>
              <a:t>46.5</a:t>
            </a:r>
            <a:r>
              <a:rPr lang="en-US" dirty="0"/>
              <a:t> vs. </a:t>
            </a:r>
            <a:r>
              <a:rPr lang="en-US" dirty="0">
                <a:solidFill>
                  <a:srgbClr val="FF0000"/>
                </a:solidFill>
              </a:rPr>
              <a:t>47.2</a:t>
            </a:r>
          </a:p>
          <a:p>
            <a:pPr lvl="1"/>
            <a:r>
              <a:rPr lang="en-US" dirty="0"/>
              <a:t>+ modeling: </a:t>
            </a:r>
            <a:r>
              <a:rPr lang="en-US" dirty="0">
                <a:solidFill>
                  <a:srgbClr val="0000FF"/>
                </a:solidFill>
              </a:rPr>
              <a:t>49</a:t>
            </a:r>
            <a:r>
              <a:rPr lang="en-US" dirty="0"/>
              <a:t> vs. </a:t>
            </a:r>
            <a:r>
              <a:rPr lang="en-US" dirty="0">
                <a:solidFill>
                  <a:srgbClr val="FF0000"/>
                </a:solidFill>
              </a:rPr>
              <a:t>44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AAPOR report (Kennedy et al, 2017) – week 1</a:t>
            </a:r>
          </a:p>
          <a:p>
            <a:r>
              <a:rPr lang="en-US" dirty="0">
                <a:solidFill>
                  <a:srgbClr val="000000"/>
                </a:solidFill>
              </a:rPr>
              <a:t>Shy Trump vote</a:t>
            </a:r>
          </a:p>
          <a:p>
            <a:r>
              <a:rPr lang="en-US" dirty="0">
                <a:solidFill>
                  <a:srgbClr val="000000"/>
                </a:solidFill>
              </a:rPr>
              <a:t>Low turnout</a:t>
            </a:r>
          </a:p>
          <a:p>
            <a:r>
              <a:rPr lang="en-US" dirty="0">
                <a:solidFill>
                  <a:srgbClr val="FF0000"/>
                </a:solidFill>
              </a:rPr>
              <a:t>Late swing to Trump</a:t>
            </a:r>
          </a:p>
          <a:p>
            <a:r>
              <a:rPr lang="en-US" dirty="0">
                <a:solidFill>
                  <a:srgbClr val="FF0000"/>
                </a:solidFill>
              </a:rPr>
              <a:t>Failure to correct for overrepresentation of highly educated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165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were the polls wrong?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Model based estimation depends on quality of model!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In design based, we can estimate error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In model-based -&gt; much more difficult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Why not do design-based inference?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Costs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Time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Problems with coverage, nonresponse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-&gt; still needs modeling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There are too many people who want to do a a poll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100s in Wisconsin alone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19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982F8152-0D74-C24C-B719-829BB56C1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100" y="1416844"/>
            <a:ext cx="5168900" cy="51689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9F48026-323B-3945-8D9E-8BD35F9CA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First </a:t>
            </a:r>
            <a:r>
              <a:rPr lang="nl-NL" dirty="0" err="1"/>
              <a:t>rewind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cluster sampling….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B2D218-5C79-CF42-A1E3-BD4B2F9C3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35588" cy="4351338"/>
          </a:xfrm>
        </p:spPr>
        <p:txBody>
          <a:bodyPr/>
          <a:lstStyle/>
          <a:p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estimate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The </a:t>
            </a:r>
            <a:r>
              <a:rPr lang="nl-NL" dirty="0" err="1"/>
              <a:t>number</a:t>
            </a:r>
            <a:r>
              <a:rPr lang="nl-NL" dirty="0"/>
              <a:t> of “ </a:t>
            </a:r>
            <a:r>
              <a:rPr lang="nl-NL" dirty="0" err="1"/>
              <a:t>whatsapp</a:t>
            </a:r>
            <a:r>
              <a:rPr lang="nl-NL" dirty="0"/>
              <a:t> </a:t>
            </a:r>
            <a:r>
              <a:rPr lang="nl-NL" dirty="0" err="1"/>
              <a:t>scams</a:t>
            </a:r>
            <a:r>
              <a:rPr lang="nl-NL" dirty="0"/>
              <a:t> in Germany” 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05DB5050-FFF3-E34B-84B8-AB629DE20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338" y="2788022"/>
            <a:ext cx="3208170" cy="394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188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is a cluster?</a:t>
            </a:r>
          </a:p>
        </p:txBody>
      </p:sp>
      <p:pic>
        <p:nvPicPr>
          <p:cNvPr id="1026" name="Picture 2" descr="fbeeldingsresultaat voor nederland inkomen per gemeen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40" y="1349839"/>
            <a:ext cx="2685155" cy="2851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633" y="2610531"/>
            <a:ext cx="4394417" cy="33009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67807" y="2207419"/>
            <a:ext cx="655964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/>
              <a:t>What size should be a cluster be?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6541" y="4111448"/>
            <a:ext cx="2685155" cy="1889303"/>
          </a:xfrm>
          <a:prstGeom prst="rect">
            <a:avLst/>
          </a:prstGeom>
        </p:spPr>
      </p:pic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5302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Small Area </a:t>
            </a:r>
            <a:r>
              <a:rPr lang="nl-NL" dirty="0" err="1"/>
              <a:t>Estimation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1967805" y="2207420"/>
            <a:ext cx="7945186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100" dirty="0"/>
              <a:t>Desire for detailed statistics at low geographical level.</a:t>
            </a:r>
          </a:p>
          <a:p>
            <a:pPr marL="342900" indent="-342900">
              <a:buFont typeface="Arial"/>
              <a:buChar char="•"/>
            </a:pPr>
            <a:r>
              <a:rPr lang="en-US" sz="2100" dirty="0"/>
              <a:t>Would result in 1000s clusters in Netherlands, even more in Europe</a:t>
            </a:r>
          </a:p>
          <a:p>
            <a:pPr marL="342900" indent="-342900">
              <a:buFont typeface="Arial"/>
              <a:buChar char="•"/>
            </a:pPr>
            <a:r>
              <a:rPr lang="en-US" sz="2100" dirty="0"/>
              <a:t>Solution: Small area estimation</a:t>
            </a:r>
          </a:p>
          <a:p>
            <a:pPr marL="685800" lvl="1" indent="-342900">
              <a:buFont typeface="Arial"/>
              <a:buChar char="•"/>
            </a:pPr>
            <a:r>
              <a:rPr lang="en-US" sz="2100" dirty="0"/>
              <a:t>Analogue to coffee machines example</a:t>
            </a:r>
          </a:p>
          <a:p>
            <a:pPr marL="685800" lvl="1" indent="-342900">
              <a:buFont typeface="Arial"/>
              <a:buChar char="•"/>
            </a:pPr>
            <a:r>
              <a:rPr lang="en-US" sz="2100" dirty="0"/>
              <a:t>There are 100s of machines at UU</a:t>
            </a:r>
          </a:p>
          <a:p>
            <a:pPr marL="685800" lvl="1" indent="-342900">
              <a:buFont typeface="Arial"/>
              <a:buChar char="•"/>
            </a:pPr>
            <a:r>
              <a:rPr lang="en-US" sz="2100" dirty="0"/>
              <a:t>Build an elaborate model with many </a:t>
            </a:r>
          </a:p>
          <a:p>
            <a:pPr lvl="1"/>
            <a:r>
              <a:rPr lang="en-US" sz="2100" dirty="0"/>
              <a:t>	auxiliary variables</a:t>
            </a:r>
          </a:p>
          <a:p>
            <a:pPr lvl="1"/>
            <a:endParaRPr lang="en-US" sz="21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/>
              <a:t>Predict Y in every cluster by using a model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3311" y="3422236"/>
            <a:ext cx="3664691" cy="2578514"/>
          </a:xfrm>
          <a:prstGeom prst="rect">
            <a:avLst/>
          </a:prstGeom>
        </p:spPr>
      </p:pic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57244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1" y="2226469"/>
            <a:ext cx="2943437" cy="32635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350" dirty="0"/>
              <a:t>Childhood obesity</a:t>
            </a:r>
          </a:p>
          <a:p>
            <a:pPr marL="0" indent="0">
              <a:buNone/>
            </a:pPr>
            <a:r>
              <a:rPr lang="en-US" sz="1350" dirty="0"/>
              <a:t>Used 91,642 completed interviews from NCSH survey:</a:t>
            </a:r>
          </a:p>
          <a:p>
            <a:r>
              <a:rPr lang="en-US" sz="1350" dirty="0"/>
              <a:t>Model for every county:</a:t>
            </a:r>
          </a:p>
          <a:p>
            <a:r>
              <a:rPr lang="en-US" sz="1350" dirty="0"/>
              <a:t>NSCH child obesity status (yes or no) =  sex + age + race (individual level) </a:t>
            </a:r>
          </a:p>
          <a:p>
            <a:r>
              <a:rPr lang="en-US" sz="1350" dirty="0"/>
              <a:t>+ median household income + lifestyle classifications + urbanization levels (zip-code level) </a:t>
            </a:r>
          </a:p>
          <a:p>
            <a:r>
              <a:rPr lang="en-US" sz="1350" dirty="0"/>
              <a:t>+ median household income + urban-rural (county-level) </a:t>
            </a:r>
          </a:p>
          <a:p>
            <a:r>
              <a:rPr lang="en-US" sz="1350" dirty="0"/>
              <a:t>+ random effects (state- and county-levels)</a:t>
            </a:r>
          </a:p>
          <a:p>
            <a:endParaRPr lang="en-US" sz="1350" dirty="0"/>
          </a:p>
          <a:p>
            <a:endParaRPr lang="en-US" sz="135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1986045"/>
            <a:ext cx="5715000" cy="3752850"/>
          </a:xfrm>
          <a:prstGeom prst="rect">
            <a:avLst/>
          </a:prstGeom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23311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Next week(s)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Next week: class free</a:t>
            </a:r>
          </a:p>
          <a:p>
            <a:pPr lvl="1"/>
            <a:r>
              <a:rPr lang="nl-NL" dirty="0"/>
              <a:t>Finish </a:t>
            </a:r>
            <a:r>
              <a:rPr lang="nl-NL" dirty="0" err="1"/>
              <a:t>regression</a:t>
            </a:r>
            <a:r>
              <a:rPr lang="nl-NL" dirty="0"/>
              <a:t> </a:t>
            </a:r>
            <a:r>
              <a:rPr lang="nl-NL" dirty="0" err="1"/>
              <a:t>exercise</a:t>
            </a:r>
            <a:endParaRPr lang="nl-NL" dirty="0"/>
          </a:p>
          <a:p>
            <a:pPr lvl="1"/>
            <a:r>
              <a:rPr lang="nl-NL" dirty="0"/>
              <a:t>Catch up on reading</a:t>
            </a:r>
          </a:p>
          <a:p>
            <a:r>
              <a:rPr lang="nl-NL" dirty="0"/>
              <a:t>In </a:t>
            </a:r>
            <a:r>
              <a:rPr lang="nl-NL" dirty="0" err="1"/>
              <a:t>two</a:t>
            </a:r>
            <a:r>
              <a:rPr lang="nl-NL" dirty="0"/>
              <a:t> weeks: </a:t>
            </a:r>
            <a:r>
              <a:rPr lang="nl-NL" dirty="0" err="1"/>
              <a:t>nonresponse</a:t>
            </a:r>
            <a:endParaRPr lang="nl-NL" dirty="0"/>
          </a:p>
          <a:p>
            <a:pPr marL="457200" lvl="1" indent="0">
              <a:buNone/>
            </a:pPr>
            <a:r>
              <a:rPr lang="nl-NL" dirty="0"/>
              <a:t>Readings: </a:t>
            </a:r>
            <a:r>
              <a:rPr lang="nl-NL" dirty="0" err="1"/>
              <a:t>several</a:t>
            </a:r>
            <a:r>
              <a:rPr lang="nl-NL" dirty="0"/>
              <a:t> </a:t>
            </a:r>
            <a:r>
              <a:rPr lang="nl-NL" dirty="0" err="1"/>
              <a:t>articles</a:t>
            </a:r>
            <a:endParaRPr lang="nl-NL" dirty="0"/>
          </a:p>
          <a:p>
            <a:r>
              <a:rPr lang="nl-NL" dirty="0"/>
              <a:t>Next </a:t>
            </a:r>
            <a:r>
              <a:rPr lang="nl-NL"/>
              <a:t>friday: </a:t>
            </a:r>
            <a:r>
              <a:rPr lang="nl-NL" dirty="0" err="1"/>
              <a:t>assignment</a:t>
            </a:r>
            <a:r>
              <a:rPr lang="nl-NL" dirty="0"/>
              <a:t> 1 (!)</a:t>
            </a:r>
          </a:p>
        </p:txBody>
      </p:sp>
    </p:spTree>
    <p:extLst>
      <p:ext uri="{BB962C8B-B14F-4D97-AF65-F5344CB8AC3E}">
        <p14:creationId xmlns:p14="http://schemas.microsoft.com/office/powerpoint/2010/main" val="20986796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Extra slides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goes</a:t>
            </a:r>
            <a:r>
              <a:rPr lang="nl-NL" dirty="0"/>
              <a:t> right </a:t>
            </a:r>
            <a:r>
              <a:rPr lang="nl-NL" dirty="0" err="1"/>
              <a:t>and</a:t>
            </a:r>
            <a:r>
              <a:rPr lang="nl-NL" dirty="0"/>
              <a:t> wrong?</a:t>
            </a:r>
          </a:p>
        </p:txBody>
      </p:sp>
    </p:spTree>
    <p:extLst>
      <p:ext uri="{BB962C8B-B14F-4D97-AF65-F5344CB8AC3E}">
        <p14:creationId xmlns:p14="http://schemas.microsoft.com/office/powerpoint/2010/main" val="12022756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based sampling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bring student happiness in!</a:t>
            </a:r>
          </a:p>
          <a:p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7187859" y="2274449"/>
            <a:ext cx="429657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Population data:</a:t>
            </a:r>
          </a:p>
          <a:p>
            <a:r>
              <a:rPr lang="en-US" sz="2800" dirty="0"/>
              <a:t>-  N=20000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X = grades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Y = student happiness (also 0-10 scale)</a:t>
            </a:r>
          </a:p>
          <a:p>
            <a:pPr marL="285750" indent="-285750">
              <a:buFontTx/>
              <a:buChar char="-"/>
            </a:pPr>
            <a:endParaRPr lang="en-US" sz="2800" dirty="0"/>
          </a:p>
          <a:p>
            <a:pPr marL="285750" indent="-285750">
              <a:buFontTx/>
              <a:buChar char="-"/>
            </a:pPr>
            <a:r>
              <a:rPr lang="en-US" sz="2800" dirty="0"/>
              <a:t>Mean happiness =</a:t>
            </a:r>
            <a:r>
              <a:rPr lang="en-US" sz="2800" dirty="0">
                <a:solidFill>
                  <a:srgbClr val="FF0000"/>
                </a:solidFill>
              </a:rPr>
              <a:t> 5.37</a:t>
            </a:r>
          </a:p>
          <a:p>
            <a:pPr marL="285750" indent="-285750">
              <a:buFontTx/>
              <a:buChar char="-"/>
            </a:pPr>
            <a:endParaRPr lang="en-US" sz="2800" dirty="0"/>
          </a:p>
          <a:p>
            <a:pPr marL="285750" indent="-285750">
              <a:buFontTx/>
              <a:buChar char="-"/>
            </a:pPr>
            <a:endParaRPr lang="en-US" sz="2800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808" y="2303694"/>
            <a:ext cx="6550478" cy="4554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23144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Sampling</a:t>
            </a:r>
            <a:endParaRPr lang="nl-NL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644"/>
          <a:stretch/>
        </p:blipFill>
        <p:spPr>
          <a:xfrm>
            <a:off x="0" y="1690688"/>
            <a:ext cx="7394950" cy="4738676"/>
          </a:xfrm>
        </p:spPr>
      </p:pic>
      <p:sp>
        <p:nvSpPr>
          <p:cNvPr id="4" name="TextBox 3"/>
          <p:cNvSpPr txBox="1"/>
          <p:nvPr/>
        </p:nvSpPr>
        <p:spPr>
          <a:xfrm>
            <a:off x="7187859" y="2274449"/>
            <a:ext cx="4296570" cy="310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- Simple Random Sample 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n=1000</a:t>
            </a:r>
          </a:p>
          <a:p>
            <a:pPr marL="285750" indent="-285750">
              <a:buFontTx/>
              <a:buChar char="-"/>
            </a:pPr>
            <a:r>
              <a:rPr lang="en-US" sz="2800" b="1" dirty="0"/>
              <a:t>Happiness (on X):</a:t>
            </a:r>
          </a:p>
          <a:p>
            <a:pPr marL="742950" lvl="1" indent="-285750">
              <a:buFontTx/>
              <a:buChar char="-"/>
            </a:pPr>
            <a:r>
              <a:rPr lang="en-US" sz="2800" dirty="0"/>
              <a:t>Mean = </a:t>
            </a:r>
            <a:r>
              <a:rPr lang="en-US" sz="2800" dirty="0">
                <a:solidFill>
                  <a:srgbClr val="FF0000"/>
                </a:solidFill>
              </a:rPr>
              <a:t>5.32</a:t>
            </a:r>
          </a:p>
          <a:p>
            <a:pPr marL="742950" lvl="1" indent="-285750">
              <a:buFontTx/>
              <a:buChar char="-"/>
            </a:pPr>
            <a:r>
              <a:rPr lang="en-US" sz="2800" dirty="0" err="1"/>
              <a:t>S.e</a:t>
            </a:r>
            <a:r>
              <a:rPr lang="en-US" sz="2800" dirty="0"/>
              <a:t> = .05477</a:t>
            </a:r>
          </a:p>
          <a:p>
            <a:pPr marL="742950" lvl="1" indent="-285750">
              <a:buFontTx/>
              <a:buChar char="-"/>
            </a:pPr>
            <a:endParaRPr lang="en-US" sz="2800" dirty="0"/>
          </a:p>
          <a:p>
            <a:pPr marL="742950" lvl="1" indent="-285750">
              <a:buFontTx/>
              <a:buChar char="-"/>
            </a:pPr>
            <a:r>
              <a:rPr lang="en-US" sz="2800" dirty="0"/>
              <a:t>CI: </a:t>
            </a:r>
            <a:r>
              <a:rPr lang="en-US" sz="2800" dirty="0">
                <a:solidFill>
                  <a:srgbClr val="FF0000"/>
                </a:solidFill>
              </a:rPr>
              <a:t>[5.21; 5.43]</a:t>
            </a:r>
            <a:endParaRPr lang="nl-NL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9231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 estimation under SRS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04990" y="1690688"/>
            <a:ext cx="468701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err="1"/>
              <a:t>Svyratio</a:t>
            </a:r>
            <a:r>
              <a:rPr lang="en-US" dirty="0"/>
              <a:t>(~happiness, ~grades, design = </a:t>
            </a:r>
            <a:r>
              <a:rPr lang="en-US" dirty="0" err="1"/>
              <a:t>ratio.design</a:t>
            </a:r>
            <a:r>
              <a:rPr lang="en-US" dirty="0"/>
              <a:t>)</a:t>
            </a:r>
          </a:p>
          <a:p>
            <a:r>
              <a:rPr lang="en-US" dirty="0">
                <a:solidFill>
                  <a:srgbClr val="000000"/>
                </a:solidFill>
              </a:rPr>
              <a:t>B= .8231</a:t>
            </a:r>
          </a:p>
          <a:p>
            <a:r>
              <a:rPr lang="en-US" dirty="0" err="1">
                <a:solidFill>
                  <a:srgbClr val="000000"/>
                </a:solidFill>
              </a:rPr>
              <a:t>s.e.</a:t>
            </a:r>
            <a:r>
              <a:rPr lang="en-US" dirty="0">
                <a:solidFill>
                  <a:srgbClr val="000000"/>
                </a:solidFill>
              </a:rPr>
              <a:t> = .0024</a:t>
            </a:r>
          </a:p>
          <a:p>
            <a:r>
              <a:rPr lang="en-US" dirty="0">
                <a:solidFill>
                  <a:srgbClr val="000000"/>
                </a:solidFill>
              </a:rPr>
              <a:t>Predicted mean= 5.34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/>
              <a:t>Or: summary(lm(happiness~0+grades,data=</a:t>
            </a:r>
            <a:r>
              <a:rPr lang="en-US" dirty="0" err="1"/>
              <a:t>gradesrs</a:t>
            </a:r>
            <a:r>
              <a:rPr lang="en-US" dirty="0"/>
              <a:t>, subset=(V4==1))</a:t>
            </a:r>
            <a:r>
              <a:rPr lang="en-US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Mean(</a:t>
            </a:r>
            <a:r>
              <a:rPr lang="en-US" dirty="0" err="1">
                <a:solidFill>
                  <a:srgbClr val="FF0000"/>
                </a:solidFill>
              </a:rPr>
              <a:t>data$fittedvalues</a:t>
            </a:r>
            <a:r>
              <a:rPr lang="en-US" dirty="0">
                <a:solidFill>
                  <a:srgbClr val="FF0000"/>
                </a:solidFill>
              </a:rPr>
              <a:t> )</a:t>
            </a:r>
          </a:p>
          <a:p>
            <a:r>
              <a:rPr lang="en-US" dirty="0"/>
              <a:t>B = .83</a:t>
            </a:r>
          </a:p>
          <a:p>
            <a:r>
              <a:rPr lang="en-US" dirty="0" err="1"/>
              <a:t>s.e.</a:t>
            </a:r>
            <a:r>
              <a:rPr lang="en-US" dirty="0"/>
              <a:t> =.0036</a:t>
            </a:r>
          </a:p>
          <a:p>
            <a:r>
              <a:rPr lang="en-US" dirty="0"/>
              <a:t>Predicted mean = 5.42</a:t>
            </a:r>
          </a:p>
          <a:p>
            <a:pPr marL="0" indent="0">
              <a:buNone/>
            </a:pPr>
            <a:endParaRPr lang="en-US" dirty="0"/>
          </a:p>
          <a:p>
            <a:endParaRPr lang="nl-NL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2049103"/>
            <a:ext cx="7447840" cy="4808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229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Oversample students who get good grades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0038" r="27132"/>
          <a:stretch/>
        </p:blipFill>
        <p:spPr>
          <a:xfrm>
            <a:off x="-894827" y="1443967"/>
            <a:ext cx="7389529" cy="5414033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845" y="1444333"/>
            <a:ext cx="5668694" cy="529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9500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Oversampling students with good grades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38664" y="1399739"/>
            <a:ext cx="5053336" cy="4777224"/>
          </a:xfrm>
        </p:spPr>
        <p:txBody>
          <a:bodyPr>
            <a:normAutofit/>
          </a:bodyPr>
          <a:lstStyle/>
          <a:p>
            <a:r>
              <a:rPr lang="en-US" dirty="0"/>
              <a:t>Design based:</a:t>
            </a:r>
          </a:p>
          <a:p>
            <a:pPr lvl="1"/>
            <a:r>
              <a:rPr lang="en-US" dirty="0"/>
              <a:t>Mean = 5.33</a:t>
            </a:r>
          </a:p>
          <a:p>
            <a:pPr lvl="1"/>
            <a:r>
              <a:rPr lang="en-US" dirty="0" err="1"/>
              <a:t>S.e.</a:t>
            </a:r>
            <a:r>
              <a:rPr lang="en-US" dirty="0"/>
              <a:t> = .0337</a:t>
            </a:r>
          </a:p>
          <a:p>
            <a:r>
              <a:rPr lang="en-US" dirty="0"/>
              <a:t>Ratio estimation</a:t>
            </a:r>
          </a:p>
          <a:p>
            <a:pPr lvl="1"/>
            <a:r>
              <a:rPr lang="en-US" dirty="0"/>
              <a:t>B=</a:t>
            </a:r>
            <a:r>
              <a:rPr lang="en-US" dirty="0">
                <a:solidFill>
                  <a:srgbClr val="FF0000"/>
                </a:solidFill>
              </a:rPr>
              <a:t>.87</a:t>
            </a:r>
          </a:p>
          <a:p>
            <a:pPr lvl="1"/>
            <a:r>
              <a:rPr lang="en-US" dirty="0" err="1"/>
              <a:t>S.e.</a:t>
            </a:r>
            <a:r>
              <a:rPr lang="en-US" dirty="0"/>
              <a:t> = </a:t>
            </a:r>
            <a:r>
              <a:rPr lang="en-US" dirty="0">
                <a:solidFill>
                  <a:srgbClr val="FF0000"/>
                </a:solidFill>
              </a:rPr>
              <a:t>.0026</a:t>
            </a:r>
          </a:p>
          <a:p>
            <a:pPr lvl="1"/>
            <a:r>
              <a:rPr lang="en-US" dirty="0"/>
              <a:t>Mean= </a:t>
            </a:r>
            <a:r>
              <a:rPr lang="en-US" dirty="0">
                <a:solidFill>
                  <a:srgbClr val="FF0000"/>
                </a:solidFill>
              </a:rPr>
              <a:t>5.335</a:t>
            </a:r>
          </a:p>
          <a:p>
            <a:r>
              <a:rPr lang="en-US" dirty="0"/>
              <a:t>Regression estimation</a:t>
            </a:r>
          </a:p>
          <a:p>
            <a:pPr lvl="1"/>
            <a:r>
              <a:rPr lang="en-US" dirty="0"/>
              <a:t>B = </a:t>
            </a:r>
            <a:r>
              <a:rPr lang="en-US" dirty="0">
                <a:solidFill>
                  <a:srgbClr val="FF0000"/>
                </a:solidFill>
              </a:rPr>
              <a:t>.83</a:t>
            </a:r>
          </a:p>
          <a:p>
            <a:pPr lvl="1"/>
            <a:r>
              <a:rPr lang="en-US" dirty="0" err="1">
                <a:solidFill>
                  <a:srgbClr val="000000"/>
                </a:solidFill>
              </a:rPr>
              <a:t>S.e.</a:t>
            </a:r>
            <a:r>
              <a:rPr lang="en-US" dirty="0">
                <a:solidFill>
                  <a:srgbClr val="000000"/>
                </a:solidFill>
              </a:rPr>
              <a:t> = .</a:t>
            </a:r>
            <a:r>
              <a:rPr lang="en-US" dirty="0">
                <a:solidFill>
                  <a:srgbClr val="FF0000"/>
                </a:solidFill>
              </a:rPr>
              <a:t>0036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Mean=</a:t>
            </a:r>
            <a:r>
              <a:rPr lang="en-US" dirty="0">
                <a:solidFill>
                  <a:srgbClr val="FF0000"/>
                </a:solidFill>
              </a:rPr>
              <a:t>5.45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21" y="1399739"/>
            <a:ext cx="7025143" cy="5458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147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BB88FC-DBDC-B94F-A0EE-694E972AD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Cluster sampling in Germany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EDB9C2-D8FD-B54C-946A-E7D80DB13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411 </a:t>
            </a:r>
            <a:r>
              <a:rPr lang="nl-NL" dirty="0" err="1"/>
              <a:t>Kreise</a:t>
            </a:r>
            <a:r>
              <a:rPr lang="nl-NL" dirty="0"/>
              <a:t> (in 2022)</a:t>
            </a:r>
          </a:p>
          <a:p>
            <a:r>
              <a:rPr lang="nl-NL" dirty="0"/>
              <a:t>Sampling frames </a:t>
            </a: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available</a:t>
            </a:r>
            <a:r>
              <a:rPr lang="nl-NL" dirty="0"/>
              <a:t> at level of </a:t>
            </a:r>
            <a:r>
              <a:rPr lang="nl-NL" dirty="0" err="1"/>
              <a:t>Kreise</a:t>
            </a:r>
            <a:endParaRPr lang="nl-NL" dirty="0"/>
          </a:p>
          <a:p>
            <a:r>
              <a:rPr lang="nl-NL" dirty="0"/>
              <a:t>Select k clusters (50)</a:t>
            </a:r>
          </a:p>
          <a:p>
            <a:pPr lvl="1"/>
            <a:r>
              <a:rPr lang="nl-NL" dirty="0" err="1"/>
              <a:t>Stratify</a:t>
            </a:r>
            <a:r>
              <a:rPr lang="nl-NL" dirty="0"/>
              <a:t>? </a:t>
            </a:r>
          </a:p>
          <a:p>
            <a:r>
              <a:rPr lang="nl-NL" dirty="0"/>
              <a:t>Select </a:t>
            </a:r>
            <a:r>
              <a:rPr lang="nl-NL" dirty="0" err="1"/>
              <a:t>households</a:t>
            </a:r>
            <a:r>
              <a:rPr lang="nl-NL" dirty="0"/>
              <a:t> in clusters</a:t>
            </a:r>
          </a:p>
          <a:p>
            <a:pPr lvl="1"/>
            <a:r>
              <a:rPr lang="nl-NL" dirty="0" err="1"/>
              <a:t>Size</a:t>
            </a:r>
            <a:r>
              <a:rPr lang="nl-NL" dirty="0"/>
              <a:t>=1500 per cluster</a:t>
            </a:r>
          </a:p>
          <a:p>
            <a:endParaRPr lang="nl-NL" dirty="0"/>
          </a:p>
          <a:p>
            <a:r>
              <a:rPr lang="nl-NL" dirty="0" err="1"/>
              <a:t>Two</a:t>
            </a:r>
            <a:r>
              <a:rPr lang="nl-NL" dirty="0"/>
              <a:t>-stage cluster samples</a:t>
            </a:r>
          </a:p>
          <a:p>
            <a:r>
              <a:rPr lang="nl-NL" dirty="0" err="1"/>
              <a:t>Can</a:t>
            </a:r>
            <a:r>
              <a:rPr lang="nl-NL" dirty="0"/>
              <a:t> we do </a:t>
            </a:r>
            <a:r>
              <a:rPr lang="nl-NL" dirty="0" err="1"/>
              <a:t>better</a:t>
            </a:r>
            <a:r>
              <a:rPr lang="nl-NL" dirty="0"/>
              <a:t>? 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E3F5E479-DC13-F342-8214-CFA674C5D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3244" y="2796988"/>
            <a:ext cx="3788756" cy="378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636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Truly model based – extreme cases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1" r="31649" b="-5421"/>
          <a:stretch/>
        </p:blipFill>
        <p:spPr>
          <a:xfrm>
            <a:off x="0" y="1633514"/>
            <a:ext cx="6162751" cy="522448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751" y="1633514"/>
            <a:ext cx="5578232" cy="465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0595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Truly model based – regression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71" r="31649" b="-5421"/>
          <a:stretch/>
        </p:blipFill>
        <p:spPr>
          <a:xfrm>
            <a:off x="0" y="1633514"/>
            <a:ext cx="6162751" cy="5224485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300464" y="1690688"/>
            <a:ext cx="5053336" cy="4777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Regression model: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Happiness &lt;- grades + </a:t>
            </a:r>
            <a:r>
              <a:rPr lang="en-US" dirty="0" err="1">
                <a:solidFill>
                  <a:srgbClr val="FF0000"/>
                </a:solidFill>
              </a:rPr>
              <a:t>programme</a:t>
            </a: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(+ age, gender, etc.)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1615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Truly model based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2115" y="1825625"/>
            <a:ext cx="5249885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Design based</a:t>
            </a:r>
          </a:p>
          <a:p>
            <a:pPr lvl="1"/>
            <a:r>
              <a:rPr lang="en-US" dirty="0"/>
              <a:t>Mean = 5.33</a:t>
            </a:r>
          </a:p>
          <a:p>
            <a:pPr lvl="1"/>
            <a:r>
              <a:rPr lang="en-US" dirty="0" err="1"/>
              <a:t>S.e.</a:t>
            </a:r>
            <a:r>
              <a:rPr lang="en-US" dirty="0"/>
              <a:t> = .0335</a:t>
            </a:r>
          </a:p>
          <a:p>
            <a:r>
              <a:rPr lang="en-US" dirty="0"/>
              <a:t>Ratio estimation</a:t>
            </a:r>
          </a:p>
          <a:p>
            <a:pPr lvl="1"/>
            <a:r>
              <a:rPr lang="en-US" dirty="0"/>
              <a:t>B=</a:t>
            </a:r>
            <a:r>
              <a:rPr lang="en-US" dirty="0">
                <a:solidFill>
                  <a:srgbClr val="FF0000"/>
                </a:solidFill>
              </a:rPr>
              <a:t>.87</a:t>
            </a:r>
          </a:p>
          <a:p>
            <a:pPr lvl="1"/>
            <a:r>
              <a:rPr lang="en-US" dirty="0" err="1"/>
              <a:t>S.e.</a:t>
            </a:r>
            <a:r>
              <a:rPr lang="en-US" dirty="0"/>
              <a:t> = </a:t>
            </a:r>
            <a:r>
              <a:rPr lang="en-US" dirty="0">
                <a:solidFill>
                  <a:srgbClr val="FF0000"/>
                </a:solidFill>
              </a:rPr>
              <a:t>.0026</a:t>
            </a:r>
          </a:p>
          <a:p>
            <a:pPr lvl="1"/>
            <a:r>
              <a:rPr lang="en-US" dirty="0"/>
              <a:t>Mean= </a:t>
            </a:r>
            <a:r>
              <a:rPr lang="en-US" dirty="0">
                <a:solidFill>
                  <a:srgbClr val="FF0000"/>
                </a:solidFill>
              </a:rPr>
              <a:t>5.33</a:t>
            </a:r>
          </a:p>
          <a:p>
            <a:r>
              <a:rPr lang="en-US" dirty="0"/>
              <a:t>Regression estimation</a:t>
            </a:r>
          </a:p>
          <a:p>
            <a:pPr lvl="1"/>
            <a:r>
              <a:rPr lang="en-US" dirty="0"/>
              <a:t>B = </a:t>
            </a:r>
            <a:r>
              <a:rPr lang="en-US" dirty="0">
                <a:solidFill>
                  <a:srgbClr val="FF0000"/>
                </a:solidFill>
              </a:rPr>
              <a:t>.87</a:t>
            </a:r>
          </a:p>
          <a:p>
            <a:pPr lvl="1"/>
            <a:r>
              <a:rPr lang="en-US" dirty="0" err="1">
                <a:solidFill>
                  <a:srgbClr val="000000"/>
                </a:solidFill>
              </a:rPr>
              <a:t>S.e.</a:t>
            </a:r>
            <a:r>
              <a:rPr lang="en-US" dirty="0">
                <a:solidFill>
                  <a:srgbClr val="000000"/>
                </a:solidFill>
              </a:rPr>
              <a:t> = .</a:t>
            </a:r>
            <a:r>
              <a:rPr lang="en-US" dirty="0">
                <a:solidFill>
                  <a:srgbClr val="FF0000"/>
                </a:solidFill>
              </a:rPr>
              <a:t>0027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Mean=</a:t>
            </a:r>
            <a:r>
              <a:rPr lang="en-US" dirty="0">
                <a:solidFill>
                  <a:srgbClr val="FF0000"/>
                </a:solidFill>
              </a:rPr>
              <a:t>6.28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645420"/>
            <a:ext cx="6552433" cy="521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0439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works?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7205781"/>
              </p:ext>
            </p:extLst>
          </p:nvPr>
        </p:nvGraphicFramePr>
        <p:xfrm>
          <a:off x="838199" y="1580310"/>
          <a:ext cx="10852265" cy="478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04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04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04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704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704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  <a:r>
                        <a:rPr lang="en-US" baseline="0" dirty="0"/>
                        <a:t> of sample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square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Design Based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+ .05 = .0525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Oversample good students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.0337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+  .03= .0353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Extreme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.04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 + .03 = .0351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Ratio-estimation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.03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+ .0027  =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.0036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Oversample good students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.035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+ .0026 =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.0037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Extreme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035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+ .0026 = .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0037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Regression estimation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.05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+ .0036 = .0061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Oversample good students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.08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+ .0027=</a:t>
                      </a:r>
                      <a:r>
                        <a:rPr lang="en-US" baseline="0" dirty="0"/>
                        <a:t> .0091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Extreme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.93</a:t>
                      </a:r>
                      <a:r>
                        <a:rPr lang="en-US" baseline="30000" dirty="0"/>
                        <a:t>2</a:t>
                      </a:r>
                      <a:r>
                        <a:rPr lang="en-US" baseline="0" dirty="0"/>
                        <a:t> + .0036 = .8685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52556" y="6365670"/>
            <a:ext cx="8688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Notes: Population mean = 5.37. MSE = bias + se</a:t>
            </a:r>
            <a:r>
              <a:rPr lang="en-US" baseline="30000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096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5EC215-7703-FA4F-AFF1-2FA814DDF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Size</a:t>
            </a:r>
            <a:r>
              <a:rPr lang="nl-NL" dirty="0"/>
              <a:t> of clusters is </a:t>
            </a:r>
            <a:r>
              <a:rPr lang="nl-NL" dirty="0" err="1"/>
              <a:t>known</a:t>
            </a:r>
            <a:endParaRPr lang="nl-NL" dirty="0"/>
          </a:p>
        </p:txBody>
      </p:sp>
      <p:pic>
        <p:nvPicPr>
          <p:cNvPr id="6" name="Tijdelijke aanduiding voor inhoud 5">
            <a:extLst>
              <a:ext uri="{FF2B5EF4-FFF2-40B4-BE49-F238E27FC236}">
                <a16:creationId xmlns:a16="http://schemas.microsoft.com/office/drawing/2014/main" id="{B8DDF845-BC9E-004B-95B8-319E2F549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31178"/>
            <a:ext cx="7956176" cy="5296148"/>
          </a:xfr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22D1FCC0-DCB0-8042-9E4A-268C6633D454}"/>
              </a:ext>
            </a:extLst>
          </p:cNvPr>
          <p:cNvSpPr/>
          <p:nvPr/>
        </p:nvSpPr>
        <p:spPr>
          <a:xfrm>
            <a:off x="6974541" y="1075764"/>
            <a:ext cx="950259" cy="5800165"/>
          </a:xfrm>
          <a:prstGeom prst="rect">
            <a:avLst/>
          </a:prstGeom>
          <a:solidFill>
            <a:schemeClr val="bg1">
              <a:alpha val="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982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096B8-2C0D-074E-BBAC-32B60380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 at cluster level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B105428-6BD2-B84B-AB42-A9CCC2F7B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703424" cy="4351338"/>
          </a:xfrm>
        </p:spPr>
        <p:txBody>
          <a:bodyPr>
            <a:normAutofit/>
          </a:bodyPr>
          <a:lstStyle/>
          <a:p>
            <a:r>
              <a:rPr lang="nl-NL" dirty="0" err="1"/>
              <a:t>Imagine</a:t>
            </a:r>
            <a:r>
              <a:rPr lang="nl-NL" dirty="0"/>
              <a:t> we select Aachen</a:t>
            </a:r>
          </a:p>
          <a:p>
            <a:pPr lvl="1"/>
            <a:r>
              <a:rPr lang="nl-NL" dirty="0"/>
              <a:t>We draw </a:t>
            </a:r>
            <a:r>
              <a:rPr lang="nl-NL" dirty="0" err="1"/>
              <a:t>an</a:t>
            </a:r>
            <a:r>
              <a:rPr lang="nl-NL" dirty="0"/>
              <a:t> SRS of 2.000 </a:t>
            </a:r>
            <a:r>
              <a:rPr lang="nl-NL" dirty="0" err="1"/>
              <a:t>households</a:t>
            </a:r>
            <a:endParaRPr lang="nl-NL" dirty="0"/>
          </a:p>
          <a:p>
            <a:pPr lvl="1"/>
            <a:r>
              <a:rPr lang="nl-NL" dirty="0" err="1"/>
              <a:t>Conduct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survey: 1.000 </a:t>
            </a:r>
            <a:r>
              <a:rPr lang="nl-NL" dirty="0" err="1"/>
              <a:t>households</a:t>
            </a:r>
            <a:r>
              <a:rPr lang="nl-NL" dirty="0"/>
              <a:t> </a:t>
            </a:r>
            <a:r>
              <a:rPr lang="nl-NL" dirty="0" err="1"/>
              <a:t>participate</a:t>
            </a:r>
            <a:endParaRPr lang="nl-NL" dirty="0"/>
          </a:p>
          <a:p>
            <a:pPr lvl="1"/>
            <a:r>
              <a:rPr lang="nl-NL" dirty="0"/>
              <a:t>We </a:t>
            </a:r>
            <a:r>
              <a:rPr lang="nl-NL" dirty="0" err="1"/>
              <a:t>find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12 </a:t>
            </a:r>
            <a:r>
              <a:rPr lang="nl-NL" dirty="0" err="1"/>
              <a:t>people</a:t>
            </a:r>
            <a:r>
              <a:rPr lang="nl-NL" dirty="0"/>
              <a:t> </a:t>
            </a:r>
            <a:r>
              <a:rPr lang="nl-NL" dirty="0" err="1"/>
              <a:t>were</a:t>
            </a:r>
            <a:r>
              <a:rPr lang="nl-NL" dirty="0"/>
              <a:t> </a:t>
            </a:r>
            <a:r>
              <a:rPr lang="nl-NL" dirty="0" err="1"/>
              <a:t>victim</a:t>
            </a:r>
            <a:r>
              <a:rPr lang="nl-NL" dirty="0"/>
              <a:t> of </a:t>
            </a:r>
            <a:r>
              <a:rPr lang="nl-NL" dirty="0" err="1"/>
              <a:t>Whatsapp</a:t>
            </a:r>
            <a:r>
              <a:rPr lang="nl-NL" dirty="0"/>
              <a:t> </a:t>
            </a:r>
            <a:r>
              <a:rPr lang="nl-NL" dirty="0" err="1"/>
              <a:t>fraud</a:t>
            </a:r>
            <a:r>
              <a:rPr lang="nl-NL" dirty="0"/>
              <a:t> last </a:t>
            </a:r>
            <a:r>
              <a:rPr lang="nl-NL" dirty="0" err="1"/>
              <a:t>year</a:t>
            </a:r>
            <a:endParaRPr lang="nl-NL" dirty="0"/>
          </a:p>
          <a:p>
            <a:pPr lvl="1"/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total</a:t>
            </a:r>
            <a:r>
              <a:rPr lang="nl-NL" dirty="0"/>
              <a:t> </a:t>
            </a:r>
            <a:r>
              <a:rPr lang="nl-NL" dirty="0" err="1"/>
              <a:t>number</a:t>
            </a:r>
            <a:r>
              <a:rPr lang="nl-NL" dirty="0"/>
              <a:t> of </a:t>
            </a:r>
            <a:r>
              <a:rPr lang="nl-NL" dirty="0" err="1"/>
              <a:t>Whatsapp</a:t>
            </a:r>
            <a:r>
              <a:rPr lang="nl-NL" dirty="0"/>
              <a:t> </a:t>
            </a:r>
            <a:r>
              <a:rPr lang="nl-NL" dirty="0" err="1"/>
              <a:t>frauds</a:t>
            </a:r>
            <a:r>
              <a:rPr lang="nl-NL" dirty="0"/>
              <a:t> in Aachen?</a:t>
            </a:r>
          </a:p>
          <a:p>
            <a:pPr lvl="1"/>
            <a:endParaRPr lang="nl-NL" dirty="0"/>
          </a:p>
          <a:p>
            <a:r>
              <a:rPr lang="nl-NL" dirty="0" err="1"/>
              <a:t>Number</a:t>
            </a:r>
            <a:r>
              <a:rPr lang="nl-NL" dirty="0"/>
              <a:t> of </a:t>
            </a:r>
            <a:r>
              <a:rPr lang="nl-NL" dirty="0" err="1"/>
              <a:t>individuals</a:t>
            </a:r>
            <a:r>
              <a:rPr lang="nl-NL" dirty="0"/>
              <a:t>: 2123</a:t>
            </a:r>
          </a:p>
          <a:p>
            <a:pPr lvl="1"/>
            <a:r>
              <a:rPr lang="nl-NL" dirty="0"/>
              <a:t>12/2123 =  .56% of </a:t>
            </a:r>
            <a:r>
              <a:rPr lang="nl-NL" dirty="0" err="1"/>
              <a:t>individuals</a:t>
            </a:r>
            <a:endParaRPr lang="nl-NL" dirty="0"/>
          </a:p>
          <a:p>
            <a:r>
              <a:rPr lang="nl-NL" dirty="0" err="1"/>
              <a:t>Number</a:t>
            </a:r>
            <a:r>
              <a:rPr lang="nl-NL" dirty="0"/>
              <a:t> of </a:t>
            </a:r>
            <a:r>
              <a:rPr lang="nl-NL" dirty="0" err="1"/>
              <a:t>individuals</a:t>
            </a:r>
            <a:r>
              <a:rPr lang="nl-NL" dirty="0"/>
              <a:t> in </a:t>
            </a:r>
            <a:r>
              <a:rPr lang="nl-NL" dirty="0" err="1"/>
              <a:t>population</a:t>
            </a:r>
            <a:r>
              <a:rPr lang="nl-NL" dirty="0"/>
              <a:t> = .0056 * 249070 = </a:t>
            </a:r>
            <a:r>
              <a:rPr lang="nl-NL" dirty="0">
                <a:solidFill>
                  <a:srgbClr val="FF0000"/>
                </a:solidFill>
              </a:rPr>
              <a:t>1394</a:t>
            </a:r>
          </a:p>
        </p:txBody>
      </p:sp>
      <p:pic>
        <p:nvPicPr>
          <p:cNvPr id="4" name="Tijdelijke aanduiding voor inhoud 5">
            <a:extLst>
              <a:ext uri="{FF2B5EF4-FFF2-40B4-BE49-F238E27FC236}">
                <a16:creationId xmlns:a16="http://schemas.microsoft.com/office/drawing/2014/main" id="{E33AF741-D00C-E04E-BD41-DE3F237594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3" t="8436" r="1549" b="82652"/>
          <a:stretch/>
        </p:blipFill>
        <p:spPr>
          <a:xfrm>
            <a:off x="258352" y="5816963"/>
            <a:ext cx="11844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12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AB5A68FF-75F5-BF49-B99C-087D2BD22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646" y="1027906"/>
            <a:ext cx="4202025" cy="510297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6FC4555-A1BA-1946-AEEB-516F7F30B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Our</a:t>
            </a:r>
            <a:r>
              <a:rPr lang="nl-NL" dirty="0"/>
              <a:t> </a:t>
            </a:r>
            <a:r>
              <a:rPr lang="nl-NL" dirty="0" err="1"/>
              <a:t>entire</a:t>
            </a:r>
            <a:r>
              <a:rPr lang="nl-NL" dirty="0"/>
              <a:t> Sample</a:t>
            </a:r>
          </a:p>
        </p:txBody>
      </p:sp>
      <p:sp>
        <p:nvSpPr>
          <p:cNvPr id="5" name="Ovaal 4">
            <a:extLst>
              <a:ext uri="{FF2B5EF4-FFF2-40B4-BE49-F238E27FC236}">
                <a16:creationId xmlns:a16="http://schemas.microsoft.com/office/drawing/2014/main" id="{14089528-B1CE-D745-B5B7-53387BA605BF}"/>
              </a:ext>
            </a:extLst>
          </p:cNvPr>
          <p:cNvSpPr/>
          <p:nvPr/>
        </p:nvSpPr>
        <p:spPr>
          <a:xfrm>
            <a:off x="2429436" y="4374776"/>
            <a:ext cx="108472" cy="11654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1425156-94A8-7541-8C86-D6CDAB4AD7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9830" y="129670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nl-NL" dirty="0"/>
              <a:t>Aachen</a:t>
            </a:r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2D12DE0B-EB94-AE41-AEFF-4B1E96DB4922}"/>
              </a:ext>
            </a:extLst>
          </p:cNvPr>
          <p:cNvCxnSpPr>
            <a:cxnSpLocks/>
          </p:cNvCxnSpPr>
          <p:nvPr/>
        </p:nvCxnSpPr>
        <p:spPr>
          <a:xfrm flipH="1">
            <a:off x="2348753" y="1766047"/>
            <a:ext cx="80683" cy="25280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kstvak 9">
            <a:extLst>
              <a:ext uri="{FF2B5EF4-FFF2-40B4-BE49-F238E27FC236}">
                <a16:creationId xmlns:a16="http://schemas.microsoft.com/office/drawing/2014/main" id="{4A01DA5A-C0AC-6C47-8BC6-F8149F8B2A4E}"/>
              </a:ext>
            </a:extLst>
          </p:cNvPr>
          <p:cNvSpPr txBox="1"/>
          <p:nvPr/>
        </p:nvSpPr>
        <p:spPr>
          <a:xfrm>
            <a:off x="5434671" y="1789766"/>
            <a:ext cx="61587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200" dirty="0" err="1"/>
              <a:t>Mean</a:t>
            </a:r>
            <a:r>
              <a:rPr lang="nl-NL" sz="3200" dirty="0"/>
              <a:t> </a:t>
            </a:r>
            <a:r>
              <a:rPr lang="nl-NL" sz="3200" dirty="0" err="1"/>
              <a:t>Population</a:t>
            </a:r>
            <a:r>
              <a:rPr lang="nl-NL" sz="3200" dirty="0"/>
              <a:t> </a:t>
            </a:r>
            <a:r>
              <a:rPr lang="nl-NL" sz="3200" dirty="0" err="1"/>
              <a:t>size</a:t>
            </a:r>
            <a:r>
              <a:rPr lang="nl-NL" sz="3200" dirty="0"/>
              <a:t> = 235509</a:t>
            </a:r>
          </a:p>
          <a:p>
            <a:r>
              <a:rPr lang="nl-NL" sz="3200" dirty="0" err="1"/>
              <a:t>Mean</a:t>
            </a:r>
            <a:r>
              <a:rPr lang="nl-NL" sz="3200" dirty="0"/>
              <a:t> </a:t>
            </a:r>
            <a:r>
              <a:rPr lang="nl-NL" sz="3200" dirty="0" err="1"/>
              <a:t>whatsapp</a:t>
            </a:r>
            <a:r>
              <a:rPr lang="nl-NL" sz="3200" dirty="0"/>
              <a:t> </a:t>
            </a:r>
            <a:r>
              <a:rPr lang="nl-NL" sz="3200" dirty="0" err="1"/>
              <a:t>fraud</a:t>
            </a:r>
            <a:r>
              <a:rPr lang="nl-NL" sz="3200" dirty="0"/>
              <a:t> = 1307</a:t>
            </a:r>
          </a:p>
          <a:p>
            <a:endParaRPr lang="nl-NL" sz="3200" dirty="0"/>
          </a:p>
          <a:p>
            <a:r>
              <a:rPr lang="nl-NL" sz="3200" dirty="0"/>
              <a:t>Ratio = 180/ 1</a:t>
            </a:r>
          </a:p>
          <a:p>
            <a:endParaRPr lang="nl-NL" sz="3200" dirty="0"/>
          </a:p>
          <a:p>
            <a:r>
              <a:rPr lang="nl-NL" sz="3200" dirty="0"/>
              <a:t>Or .00555 of </a:t>
            </a:r>
            <a:r>
              <a:rPr lang="nl-NL" sz="3200" dirty="0" err="1"/>
              <a:t>population</a:t>
            </a:r>
            <a:endParaRPr lang="nl-NL" sz="3200" dirty="0"/>
          </a:p>
          <a:p>
            <a:endParaRPr lang="nl-NL" sz="3200" dirty="0"/>
          </a:p>
          <a:p>
            <a:r>
              <a:rPr lang="nl-NL" sz="3200" dirty="0">
                <a:solidFill>
                  <a:srgbClr val="FF0000"/>
                </a:solidFill>
              </a:rPr>
              <a:t>Germany: </a:t>
            </a:r>
            <a:r>
              <a:rPr lang="nl-NL" sz="3200" dirty="0" err="1"/>
              <a:t>population</a:t>
            </a:r>
            <a:r>
              <a:rPr lang="nl-NL" sz="3200" dirty="0"/>
              <a:t> is 83 </a:t>
            </a:r>
            <a:r>
              <a:rPr lang="nl-NL" sz="3200" dirty="0" err="1"/>
              <a:t>Million</a:t>
            </a:r>
            <a:endParaRPr lang="nl-NL" sz="3200" dirty="0"/>
          </a:p>
          <a:p>
            <a:r>
              <a:rPr lang="nl-NL" sz="3200" dirty="0" err="1"/>
              <a:t>Whatapp</a:t>
            </a:r>
            <a:r>
              <a:rPr lang="nl-NL" sz="3200" dirty="0"/>
              <a:t> </a:t>
            </a:r>
            <a:r>
              <a:rPr lang="nl-NL" sz="3200" dirty="0" err="1"/>
              <a:t>fraud</a:t>
            </a:r>
            <a:r>
              <a:rPr lang="nl-NL" sz="3200" dirty="0"/>
              <a:t> is 83M/180 = </a:t>
            </a:r>
            <a:r>
              <a:rPr lang="nl-NL" sz="3200" dirty="0">
                <a:solidFill>
                  <a:srgbClr val="FF0000"/>
                </a:solidFill>
              </a:rPr>
              <a:t>461k</a:t>
            </a:r>
          </a:p>
        </p:txBody>
      </p:sp>
    </p:spTree>
    <p:extLst>
      <p:ext uri="{BB962C8B-B14F-4D97-AF65-F5344CB8AC3E}">
        <p14:creationId xmlns:p14="http://schemas.microsoft.com/office/powerpoint/2010/main" val="1353767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ratio </a:t>
            </a:r>
            <a:r>
              <a:rPr lang="nl-NL" dirty="0" err="1"/>
              <a:t>estimation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 </a:t>
            </a:r>
            <a:r>
              <a:rPr lang="nl-NL" dirty="0" err="1"/>
              <a:t>know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The </a:t>
            </a:r>
            <a:r>
              <a:rPr lang="nl-NL" dirty="0" err="1"/>
              <a:t>size</a:t>
            </a:r>
            <a:r>
              <a:rPr lang="nl-NL" dirty="0"/>
              <a:t> of </a:t>
            </a:r>
            <a:r>
              <a:rPr lang="nl-NL" dirty="0" err="1"/>
              <a:t>each</a:t>
            </a:r>
            <a:r>
              <a:rPr lang="nl-NL" dirty="0"/>
              <a:t> farm in </a:t>
            </a:r>
            <a:r>
              <a:rPr lang="nl-NL" dirty="0" err="1"/>
              <a:t>the</a:t>
            </a:r>
            <a:r>
              <a:rPr lang="nl-NL" dirty="0"/>
              <a:t> USA</a:t>
            </a:r>
          </a:p>
          <a:p>
            <a:pPr lvl="2"/>
            <a:r>
              <a:rPr lang="nl-NL" dirty="0" err="1"/>
              <a:t>N</a:t>
            </a:r>
            <a:r>
              <a:rPr lang="nl-NL" baseline="-25000" dirty="0" err="1"/>
              <a:t>h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n</a:t>
            </a:r>
            <a:r>
              <a:rPr lang="nl-NL" baseline="-25000" dirty="0" err="1"/>
              <a:t>h</a:t>
            </a:r>
            <a:endParaRPr lang="nl-NL" baseline="-25000" dirty="0"/>
          </a:p>
          <a:p>
            <a:r>
              <a:rPr lang="nl-NL" dirty="0" err="1"/>
              <a:t>Estimate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a sample: </a:t>
            </a:r>
          </a:p>
          <a:p>
            <a:pPr lvl="1"/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crops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produce</a:t>
            </a:r>
          </a:p>
          <a:p>
            <a:pPr lvl="1"/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their</a:t>
            </a:r>
            <a:r>
              <a:rPr lang="nl-NL" dirty="0"/>
              <a:t> </a:t>
            </a:r>
            <a:r>
              <a:rPr lang="nl-NL" dirty="0" err="1"/>
              <a:t>yield</a:t>
            </a:r>
            <a:r>
              <a:rPr lang="nl-NL" dirty="0"/>
              <a:t> per acre (or </a:t>
            </a:r>
            <a:r>
              <a:rPr lang="nl-NL" dirty="0" err="1"/>
              <a:t>total</a:t>
            </a:r>
            <a:r>
              <a:rPr lang="nl-NL" dirty="0"/>
              <a:t> </a:t>
            </a:r>
            <a:r>
              <a:rPr lang="nl-NL" dirty="0" err="1"/>
              <a:t>production</a:t>
            </a:r>
            <a:r>
              <a:rPr lang="nl-NL" dirty="0"/>
              <a:t>)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r>
              <a:rPr lang="nl-NL" dirty="0"/>
              <a:t>USA </a:t>
            </a:r>
            <a:r>
              <a:rPr lang="nl-NL" dirty="0" err="1"/>
              <a:t>wheat</a:t>
            </a:r>
            <a:r>
              <a:rPr lang="nl-NL" dirty="0"/>
              <a:t> </a:t>
            </a:r>
            <a:r>
              <a:rPr lang="nl-NL" dirty="0" err="1"/>
              <a:t>production</a:t>
            </a:r>
            <a:r>
              <a:rPr lang="nl-NL" dirty="0"/>
              <a:t> = </a:t>
            </a:r>
            <a:r>
              <a:rPr lang="nl-NL" dirty="0" err="1"/>
              <a:t>wheat</a:t>
            </a:r>
            <a:r>
              <a:rPr lang="nl-NL" dirty="0"/>
              <a:t> </a:t>
            </a:r>
            <a:r>
              <a:rPr lang="nl-NL" dirty="0" err="1"/>
              <a:t>production</a:t>
            </a:r>
            <a:r>
              <a:rPr lang="nl-NL" dirty="0"/>
              <a:t> per acre * </a:t>
            </a:r>
            <a:r>
              <a:rPr lang="nl-NL" dirty="0" err="1"/>
              <a:t>total</a:t>
            </a:r>
            <a:r>
              <a:rPr lang="nl-NL" dirty="0"/>
              <a:t> # acres of </a:t>
            </a:r>
            <a:r>
              <a:rPr lang="nl-NL" dirty="0" err="1"/>
              <a:t>wheat</a:t>
            </a:r>
            <a:endParaRPr lang="nl-NL" baseline="-25000" dirty="0"/>
          </a:p>
        </p:txBody>
      </p:sp>
      <p:sp>
        <p:nvSpPr>
          <p:cNvPr id="4" name="Tekstvak 3"/>
          <p:cNvSpPr txBox="1"/>
          <p:nvPr/>
        </p:nvSpPr>
        <p:spPr>
          <a:xfrm>
            <a:off x="5860111" y="2234316"/>
            <a:ext cx="444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>
                <a:solidFill>
                  <a:srgbClr val="FF0000"/>
                </a:solidFill>
              </a:rPr>
              <a:t>Auxiliary</a:t>
            </a:r>
            <a:r>
              <a:rPr lang="nl-NL" dirty="0">
                <a:solidFill>
                  <a:srgbClr val="FF0000"/>
                </a:solidFill>
              </a:rPr>
              <a:t> information at level of farm</a:t>
            </a:r>
          </a:p>
        </p:txBody>
      </p:sp>
    </p:spTree>
    <p:extLst>
      <p:ext uri="{BB962C8B-B14F-4D97-AF65-F5344CB8AC3E}">
        <p14:creationId xmlns:p14="http://schemas.microsoft.com/office/powerpoint/2010/main" val="637542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ratio </a:t>
            </a:r>
            <a:r>
              <a:rPr lang="nl-NL" dirty="0" err="1"/>
              <a:t>estimation</a:t>
            </a:r>
            <a:r>
              <a:rPr lang="nl-NL" dirty="0"/>
              <a:t>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 </a:t>
            </a:r>
            <a:r>
              <a:rPr lang="nl-NL" dirty="0" err="1"/>
              <a:t>know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How </a:t>
            </a:r>
            <a:r>
              <a:rPr lang="nl-NL" dirty="0" err="1"/>
              <a:t>many</a:t>
            </a:r>
            <a:r>
              <a:rPr lang="nl-NL" dirty="0"/>
              <a:t> schools </a:t>
            </a:r>
            <a:r>
              <a:rPr lang="nl-NL" dirty="0" err="1"/>
              <a:t>there</a:t>
            </a:r>
            <a:r>
              <a:rPr lang="nl-NL" dirty="0"/>
              <a:t> are: # schools</a:t>
            </a:r>
          </a:p>
          <a:p>
            <a:pPr lvl="2"/>
            <a:r>
              <a:rPr lang="nl-NL" dirty="0" err="1"/>
              <a:t>N</a:t>
            </a:r>
            <a:r>
              <a:rPr lang="nl-NL" baseline="-25000" dirty="0" err="1"/>
              <a:t>h</a:t>
            </a:r>
            <a:r>
              <a:rPr lang="nl-NL" dirty="0"/>
              <a:t> (no. of clusters)</a:t>
            </a:r>
          </a:p>
          <a:p>
            <a:r>
              <a:rPr lang="nl-NL" dirty="0" err="1"/>
              <a:t>Estimate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a sample: </a:t>
            </a:r>
          </a:p>
          <a:p>
            <a:pPr lvl="1"/>
            <a:r>
              <a:rPr lang="nl-NL" dirty="0"/>
              <a:t>The </a:t>
            </a:r>
            <a:r>
              <a:rPr lang="nl-NL" dirty="0" err="1"/>
              <a:t>average</a:t>
            </a:r>
            <a:r>
              <a:rPr lang="nl-NL" dirty="0"/>
              <a:t> </a:t>
            </a:r>
            <a:r>
              <a:rPr lang="nl-NL" dirty="0" err="1"/>
              <a:t>number</a:t>
            </a:r>
            <a:r>
              <a:rPr lang="nl-NL" dirty="0"/>
              <a:t> of </a:t>
            </a:r>
            <a:r>
              <a:rPr lang="nl-NL" dirty="0" err="1"/>
              <a:t>children</a:t>
            </a:r>
            <a:r>
              <a:rPr lang="nl-NL" dirty="0"/>
              <a:t> per school: </a:t>
            </a:r>
            <a:r>
              <a:rPr lang="nl-NL" dirty="0" err="1"/>
              <a:t>n</a:t>
            </a:r>
            <a:r>
              <a:rPr lang="nl-NL" baseline="-25000" dirty="0" err="1"/>
              <a:t>h</a:t>
            </a:r>
            <a:endParaRPr lang="nl-NL" baseline="-25000" dirty="0"/>
          </a:p>
          <a:p>
            <a:pPr lvl="1"/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proportion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reading </a:t>
            </a:r>
            <a:r>
              <a:rPr lang="nl-NL" dirty="0" err="1"/>
              <a:t>problems</a:t>
            </a:r>
            <a:r>
              <a:rPr lang="nl-NL" dirty="0"/>
              <a:t>: p</a:t>
            </a:r>
          </a:p>
          <a:p>
            <a:pPr lvl="1"/>
            <a:endParaRPr lang="nl-NL" dirty="0"/>
          </a:p>
          <a:p>
            <a:pPr lvl="1"/>
            <a:endParaRPr lang="nl-NL" dirty="0"/>
          </a:p>
          <a:p>
            <a:r>
              <a:rPr lang="nl-NL" dirty="0"/>
              <a:t>Total # </a:t>
            </a:r>
            <a:r>
              <a:rPr lang="nl-NL" dirty="0" err="1"/>
              <a:t>children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learning</a:t>
            </a:r>
            <a:r>
              <a:rPr lang="nl-NL" dirty="0"/>
              <a:t> </a:t>
            </a:r>
            <a:r>
              <a:rPr lang="nl-NL" dirty="0" err="1"/>
              <a:t>diff</a:t>
            </a:r>
            <a:r>
              <a:rPr lang="nl-NL" dirty="0"/>
              <a:t> =  </a:t>
            </a:r>
            <a:r>
              <a:rPr lang="nl-NL" dirty="0" err="1"/>
              <a:t>n</a:t>
            </a:r>
            <a:r>
              <a:rPr lang="nl-NL" baseline="-25000" dirty="0" err="1"/>
              <a:t>h</a:t>
            </a:r>
            <a:r>
              <a:rPr lang="nl-NL" dirty="0"/>
              <a:t> * </a:t>
            </a:r>
            <a:r>
              <a:rPr lang="nl-NL" dirty="0" err="1"/>
              <a:t>N</a:t>
            </a:r>
            <a:r>
              <a:rPr lang="nl-NL" baseline="-25000" dirty="0" err="1"/>
              <a:t>h</a:t>
            </a:r>
            <a:r>
              <a:rPr lang="nl-NL" dirty="0"/>
              <a:t>* </a:t>
            </a:r>
            <a:r>
              <a:rPr lang="nl-NL" dirty="0" err="1"/>
              <a:t>p</a:t>
            </a:r>
            <a:r>
              <a:rPr lang="nl-NL" baseline="-25000" dirty="0" err="1"/>
              <a:t>children</a:t>
            </a:r>
            <a:r>
              <a:rPr lang="nl-NL" baseline="-25000" dirty="0"/>
              <a:t> </a:t>
            </a:r>
            <a:r>
              <a:rPr lang="nl-NL" baseline="-25000" dirty="0" err="1"/>
              <a:t>with</a:t>
            </a:r>
            <a:r>
              <a:rPr lang="nl-NL" baseline="-25000" dirty="0"/>
              <a:t> reading </a:t>
            </a:r>
            <a:r>
              <a:rPr lang="nl-NL" baseline="-25000" dirty="0" err="1"/>
              <a:t>problems</a:t>
            </a:r>
            <a:r>
              <a:rPr lang="nl-NL" baseline="-25000" dirty="0"/>
              <a:t> or</a:t>
            </a:r>
          </a:p>
        </p:txBody>
      </p:sp>
      <p:sp>
        <p:nvSpPr>
          <p:cNvPr id="4" name="Tekstvak 3"/>
          <p:cNvSpPr txBox="1"/>
          <p:nvPr/>
        </p:nvSpPr>
        <p:spPr>
          <a:xfrm>
            <a:off x="6798365" y="2250219"/>
            <a:ext cx="4444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>
                <a:solidFill>
                  <a:srgbClr val="FF0000"/>
                </a:solidFill>
              </a:rPr>
              <a:t>Auxiliary</a:t>
            </a:r>
            <a:r>
              <a:rPr lang="nl-NL" dirty="0">
                <a:solidFill>
                  <a:srgbClr val="FF0000"/>
                </a:solidFill>
              </a:rPr>
              <a:t> information at level of cluster</a:t>
            </a:r>
          </a:p>
        </p:txBody>
      </p:sp>
    </p:spTree>
    <p:extLst>
      <p:ext uri="{BB962C8B-B14F-4D97-AF65-F5344CB8AC3E}">
        <p14:creationId xmlns:p14="http://schemas.microsoft.com/office/powerpoint/2010/main" val="180844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1992</Words>
  <Application>Microsoft Office PowerPoint</Application>
  <PresentationFormat>Widescreen</PresentationFormat>
  <Paragraphs>373</Paragraphs>
  <Slides>43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Office-thema</vt:lpstr>
      <vt:lpstr>Equation</vt:lpstr>
      <vt:lpstr>Survey analysis week 7 “ratio and regression estimation”</vt:lpstr>
      <vt:lpstr>Today</vt:lpstr>
      <vt:lpstr>First rewind to cluster sampling….</vt:lpstr>
      <vt:lpstr>Cluster sampling in Germany</vt:lpstr>
      <vt:lpstr>Size of clusters is known</vt:lpstr>
      <vt:lpstr>Estimate at cluster level</vt:lpstr>
      <vt:lpstr>Our entire Sample</vt:lpstr>
      <vt:lpstr>Why ratio estimation?</vt:lpstr>
      <vt:lpstr>Why ratio estimation?</vt:lpstr>
      <vt:lpstr>Why so often in cluster samples?</vt:lpstr>
      <vt:lpstr>Class exercise 1</vt:lpstr>
      <vt:lpstr>What is great in ratio estimation</vt:lpstr>
      <vt:lpstr>What more is there?</vt:lpstr>
      <vt:lpstr>What is a problem in ratio estimation</vt:lpstr>
      <vt:lpstr>What about making the model more complex?</vt:lpstr>
      <vt:lpstr>Model-based estimation</vt:lpstr>
      <vt:lpstr>Class exercise 2</vt:lpstr>
      <vt:lpstr>Design-based versus model-based</vt:lpstr>
      <vt:lpstr>When ratio vs. regression?</vt:lpstr>
      <vt:lpstr>Implicationss of going model-based</vt:lpstr>
      <vt:lpstr>Model-based inference – an example</vt:lpstr>
      <vt:lpstr>Wisconsin – Presidential election 2016</vt:lpstr>
      <vt:lpstr>Model-based inference – an example</vt:lpstr>
      <vt:lpstr>How does political polling in the USA work? </vt:lpstr>
      <vt:lpstr>But forecasters do not stop there…</vt:lpstr>
      <vt:lpstr>But forecasters do not stop there…</vt:lpstr>
      <vt:lpstr>But forecasters do not stop there…</vt:lpstr>
      <vt:lpstr>Why were the polls wrong?</vt:lpstr>
      <vt:lpstr>Why were the polls wrong?</vt:lpstr>
      <vt:lpstr>What is a cluster?</vt:lpstr>
      <vt:lpstr>Small Area Estimation</vt:lpstr>
      <vt:lpstr>Example </vt:lpstr>
      <vt:lpstr>Next week(s)</vt:lpstr>
      <vt:lpstr>Extra slides</vt:lpstr>
      <vt:lpstr>Model based sampling</vt:lpstr>
      <vt:lpstr>Simple Random Sampling</vt:lpstr>
      <vt:lpstr>Ratio estimation under SRS</vt:lpstr>
      <vt:lpstr>Oversample students who get good grades</vt:lpstr>
      <vt:lpstr>Oversampling students with good grades</vt:lpstr>
      <vt:lpstr>Truly model based – extreme cases</vt:lpstr>
      <vt:lpstr>Truly model based – regression</vt:lpstr>
      <vt:lpstr>Truly model based</vt:lpstr>
      <vt:lpstr>What works?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marleen birkhoff</dc:creator>
  <cp:lastModifiedBy>Lugtig, P.J. (Peter)</cp:lastModifiedBy>
  <cp:revision>138</cp:revision>
  <cp:lastPrinted>2020-10-12T07:20:32Z</cp:lastPrinted>
  <dcterms:created xsi:type="dcterms:W3CDTF">2017-10-20T08:06:05Z</dcterms:created>
  <dcterms:modified xsi:type="dcterms:W3CDTF">2022-10-17T10:50:45Z</dcterms:modified>
</cp:coreProperties>
</file>

<file path=docProps/thumbnail.jpeg>
</file>